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99"/>
  </p:notesMasterIdLst>
  <p:handoutMasterIdLst>
    <p:handoutMasterId r:id="rId100"/>
  </p:handoutMasterIdLst>
  <p:sldIdLst>
    <p:sldId id="488" r:id="rId2"/>
    <p:sldId id="506" r:id="rId3"/>
    <p:sldId id="507" r:id="rId4"/>
    <p:sldId id="538" r:id="rId5"/>
    <p:sldId id="539" r:id="rId6"/>
    <p:sldId id="540" r:id="rId7"/>
    <p:sldId id="543" r:id="rId8"/>
    <p:sldId id="653" r:id="rId9"/>
    <p:sldId id="545" r:id="rId10"/>
    <p:sldId id="585" r:id="rId11"/>
    <p:sldId id="655" r:id="rId12"/>
    <p:sldId id="586" r:id="rId13"/>
    <p:sldId id="647" r:id="rId14"/>
    <p:sldId id="587" r:id="rId15"/>
    <p:sldId id="646" r:id="rId16"/>
    <p:sldId id="588" r:id="rId17"/>
    <p:sldId id="547" r:id="rId18"/>
    <p:sldId id="548" r:id="rId19"/>
    <p:sldId id="552" r:id="rId20"/>
    <p:sldId id="553" r:id="rId21"/>
    <p:sldId id="554" r:id="rId22"/>
    <p:sldId id="555" r:id="rId23"/>
    <p:sldId id="556" r:id="rId24"/>
    <p:sldId id="589" r:id="rId25"/>
    <p:sldId id="557" r:id="rId26"/>
    <p:sldId id="558" r:id="rId27"/>
    <p:sldId id="559" r:id="rId28"/>
    <p:sldId id="657" r:id="rId29"/>
    <p:sldId id="654" r:id="rId30"/>
    <p:sldId id="656" r:id="rId31"/>
    <p:sldId id="659" r:id="rId32"/>
    <p:sldId id="660" r:id="rId33"/>
    <p:sldId id="560" r:id="rId34"/>
    <p:sldId id="561" r:id="rId35"/>
    <p:sldId id="562" r:id="rId36"/>
    <p:sldId id="590" r:id="rId37"/>
    <p:sldId id="564" r:id="rId38"/>
    <p:sldId id="592" r:id="rId39"/>
    <p:sldId id="593" r:id="rId40"/>
    <p:sldId id="595" r:id="rId41"/>
    <p:sldId id="596" r:id="rId42"/>
    <p:sldId id="597" r:id="rId43"/>
    <p:sldId id="658" r:id="rId44"/>
    <p:sldId id="599" r:id="rId45"/>
    <p:sldId id="565" r:id="rId46"/>
    <p:sldId id="566" r:id="rId47"/>
    <p:sldId id="567" r:id="rId48"/>
    <p:sldId id="568" r:id="rId49"/>
    <p:sldId id="569" r:id="rId50"/>
    <p:sldId id="570" r:id="rId51"/>
    <p:sldId id="571" r:id="rId52"/>
    <p:sldId id="572" r:id="rId53"/>
    <p:sldId id="681" r:id="rId54"/>
    <p:sldId id="600" r:id="rId55"/>
    <p:sldId id="602" r:id="rId56"/>
    <p:sldId id="605" r:id="rId57"/>
    <p:sldId id="606" r:id="rId58"/>
    <p:sldId id="614" r:id="rId59"/>
    <p:sldId id="615" r:id="rId60"/>
    <p:sldId id="616" r:id="rId61"/>
    <p:sldId id="618" r:id="rId62"/>
    <p:sldId id="619" r:id="rId63"/>
    <p:sldId id="620" r:id="rId64"/>
    <p:sldId id="621" r:id="rId65"/>
    <p:sldId id="573" r:id="rId66"/>
    <p:sldId id="574" r:id="rId67"/>
    <p:sldId id="576" r:id="rId68"/>
    <p:sldId id="661" r:id="rId69"/>
    <p:sldId id="667" r:id="rId70"/>
    <p:sldId id="668" r:id="rId71"/>
    <p:sldId id="662" r:id="rId72"/>
    <p:sldId id="669" r:id="rId73"/>
    <p:sldId id="663" r:id="rId74"/>
    <p:sldId id="670" r:id="rId75"/>
    <p:sldId id="664" r:id="rId76"/>
    <p:sldId id="671" r:id="rId77"/>
    <p:sldId id="672" r:id="rId78"/>
    <p:sldId id="665" r:id="rId79"/>
    <p:sldId id="674" r:id="rId80"/>
    <p:sldId id="666" r:id="rId81"/>
    <p:sldId id="673" r:id="rId82"/>
    <p:sldId id="651" r:id="rId83"/>
    <p:sldId id="675" r:id="rId84"/>
    <p:sldId id="676" r:id="rId85"/>
    <p:sldId id="648" r:id="rId86"/>
    <p:sldId id="624" r:id="rId87"/>
    <p:sldId id="649" r:id="rId88"/>
    <p:sldId id="623" r:id="rId89"/>
    <p:sldId id="652" r:id="rId90"/>
    <p:sldId id="677" r:id="rId91"/>
    <p:sldId id="679" r:id="rId92"/>
    <p:sldId id="680" r:id="rId93"/>
    <p:sldId id="650" r:id="rId94"/>
    <p:sldId id="630" r:id="rId95"/>
    <p:sldId id="622" r:id="rId96"/>
    <p:sldId id="531" r:id="rId97"/>
    <p:sldId id="463" r:id="rId98"/>
  </p:sldIdLst>
  <p:sldSz cx="9144000" cy="6858000" type="screen4x3"/>
  <p:notesSz cx="6858000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47421"/>
    <a:srgbClr val="006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3" autoAdjust="0"/>
    <p:restoredTop sz="98628" autoAdjust="0"/>
  </p:normalViewPr>
  <p:slideViewPr>
    <p:cSldViewPr>
      <p:cViewPr varScale="1">
        <p:scale>
          <a:sx n="79" d="100"/>
          <a:sy n="79" d="100"/>
        </p:scale>
        <p:origin x="86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96"/>
    </p:cViewPr>
  </p:sorterViewPr>
  <p:notesViewPr>
    <p:cSldViewPr>
      <p:cViewPr varScale="1">
        <p:scale>
          <a:sx n="65" d="100"/>
          <a:sy n="65" d="100"/>
        </p:scale>
        <p:origin x="-2268" y="-108"/>
      </p:cViewPr>
      <p:guideLst>
        <p:guide orient="horz" pos="291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209" cy="4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64" tIns="44632" rIns="89264" bIns="4463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259" y="0"/>
            <a:ext cx="2972209" cy="4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64" tIns="44632" rIns="89264" bIns="4463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6765"/>
            <a:ext cx="2972209" cy="4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64" tIns="44632" rIns="89264" bIns="4463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259" y="8776765"/>
            <a:ext cx="2972209" cy="4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64" tIns="44632" rIns="89264" bIns="4463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C9D3E3-52F4-47D5-BC01-1F95CB3C3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24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209" cy="4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defTabSz="91898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259" y="0"/>
            <a:ext cx="2972209" cy="4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 defTabSz="91898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3738"/>
            <a:ext cx="4618038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720" y="4390726"/>
            <a:ext cx="5484561" cy="415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6765"/>
            <a:ext cx="2972209" cy="4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defTabSz="91898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259" y="8776765"/>
            <a:ext cx="2972209" cy="4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 defTabSz="918983">
              <a:defRPr sz="1200"/>
            </a:lvl1pPr>
          </a:lstStyle>
          <a:p>
            <a:pPr>
              <a:defRPr/>
            </a:pPr>
            <a:fld id="{6B88A015-CCB1-42C8-A342-470EB7BC2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2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5268" indent="-278949" defTabSz="9189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5797" indent="-223159" defTabSz="9189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2115" indent="-223159" defTabSz="9189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8434" indent="-223159" defTabSz="9189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4753" indent="-223159" defTabSz="918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1071" indent="-223159" defTabSz="918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47390" indent="-223159" defTabSz="918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93708" indent="-223159" defTabSz="918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A3A8D2-EEDA-426C-84D9-0E5C153BF97C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6913"/>
            <a:ext cx="4610100" cy="34575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87601"/>
            <a:ext cx="5027769" cy="4156346"/>
          </a:xfr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258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5211" indent="-278927" defTabSz="9189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5710" indent="-223142" defTabSz="9189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1992" indent="-223142" defTabSz="9189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8277" indent="-223142" defTabSz="9189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4560" indent="-223142" defTabSz="9189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0844" indent="-223142" defTabSz="9189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47128" indent="-223142" defTabSz="9189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93411" indent="-223142" defTabSz="9189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6D0283-8697-4E9B-B9B1-C1C945CD20A9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Primary focus is average and standard costing</a:t>
            </a:r>
          </a:p>
          <a:p>
            <a:pPr eaLnBrk="1" hangingPunct="1"/>
            <a:r>
              <a:rPr lang="en-US" dirty="0" smtClean="0"/>
              <a:t>Interfaces will not be reviewed, unless for pending or uncosted transactions</a:t>
            </a:r>
          </a:p>
          <a:p>
            <a:pPr eaLnBrk="1" hangingPunct="1"/>
            <a:r>
              <a:rPr lang="en-US" dirty="0" smtClean="0"/>
              <a:t>Module names will not be discussed</a:t>
            </a:r>
          </a:p>
        </p:txBody>
      </p:sp>
    </p:spTree>
    <p:extLst>
      <p:ext uri="{BB962C8B-B14F-4D97-AF65-F5344CB8AC3E}">
        <p14:creationId xmlns:p14="http://schemas.microsoft.com/office/powerpoint/2010/main" val="221218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30D7D-2FF5-4C72-9051-2159DB474EEF}" type="slidenum">
              <a:rPr lang="en-US"/>
              <a:pPr/>
              <a:t>95</a:t>
            </a:fld>
            <a:endParaRPr lang="en-US" dirty="0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701675"/>
            <a:ext cx="4598988" cy="3451225"/>
          </a:xfrm>
          <a:ln w="12700" cap="flat">
            <a:solidFill>
              <a:schemeClr val="tx1"/>
            </a:solidFill>
          </a:ln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9398"/>
            <a:ext cx="5029200" cy="415677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9" tIns="44990" rIns="89979" bIns="4499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20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C1998-5AD4-4B1A-988B-4A5ED32896A2}" type="slidenum">
              <a:rPr lang="en-US"/>
              <a:pPr/>
              <a:t>96</a:t>
            </a:fld>
            <a:endParaRPr lang="en-US" dirty="0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701675"/>
            <a:ext cx="4598988" cy="3451225"/>
          </a:xfrm>
          <a:ln w="12700" cap="flat">
            <a:solidFill>
              <a:schemeClr val="tx1"/>
            </a:solidFill>
          </a:ln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9398"/>
            <a:ext cx="5029200" cy="415677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9" tIns="44990" rIns="89979" bIns="4499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3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5268" indent="-278949" defTabSz="9189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5797" indent="-223159" defTabSz="9189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2115" indent="-223159" defTabSz="9189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8434" indent="-223159" defTabSz="9189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4753" indent="-223159" defTabSz="918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1071" indent="-223159" defTabSz="918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47390" indent="-223159" defTabSz="918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93708" indent="-223159" defTabSz="918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411EAA-6C0F-46D7-9E81-509A9A6DD1D9}" type="slidenum">
              <a:rPr lang="en-US" smtClean="0"/>
              <a:pPr eaLnBrk="1" hangingPunct="1"/>
              <a:t>97</a:t>
            </a:fld>
            <a:endParaRPr lang="en-US" dirty="0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258" y="8783016"/>
            <a:ext cx="2973742" cy="4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37" tIns="44518" rIns="89037" bIns="44518" anchor="b"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D091BB3-CED9-4F46-8F2F-65181D6FF6F5}" type="slidenum">
              <a:rPr lang="en-US" sz="1200">
                <a:latin typeface="Times New Roman" pitchFamily="18" charset="0"/>
              </a:rPr>
              <a:pPr algn="r"/>
              <a:t>97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89165"/>
            <a:ext cx="5027769" cy="4157908"/>
          </a:xfrm>
          <a:noFill/>
        </p:spPr>
        <p:txBody>
          <a:bodyPr lIns="89037" tIns="44518" rIns="89037" bIns="44518"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2563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lack Text for Powerpoi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23000"/>
            <a:ext cx="2362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100" dirty="0">
                <a:latin typeface="+mn-lt"/>
              </a:rPr>
              <a:t>Slide </a:t>
            </a:r>
            <a:fld id="{DEA63B15-558F-4287-BAF6-E9EAFE8FE9E1}" type="slidenum">
              <a:rPr lang="en-US" sz="1100">
                <a:latin typeface="+mn-lt"/>
              </a:rPr>
              <a:pPr>
                <a:defRPr/>
              </a:pPr>
              <a:t>‹#›</a:t>
            </a:fld>
            <a:endParaRPr lang="en-US" sz="1100" dirty="0">
              <a:latin typeface="+mn-lt"/>
            </a:endParaRPr>
          </a:p>
        </p:txBody>
      </p:sp>
      <p:pic>
        <p:nvPicPr>
          <p:cNvPr id="8" name="Picture 14" descr="http://costmgmt.oaug.org/images/oaug_affiliate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4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0" y="76200"/>
            <a:ext cx="3352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200" b="1" dirty="0" smtClean="0">
                <a:solidFill>
                  <a:srgbClr val="006C9C"/>
                </a:solidFill>
                <a:latin typeface="Georgia" pitchFamily="18" charset="0"/>
              </a:rPr>
              <a:t>OAUG</a:t>
            </a:r>
            <a:r>
              <a:rPr lang="en-GB" sz="1200" b="1" baseline="0" dirty="0" smtClean="0">
                <a:solidFill>
                  <a:srgbClr val="006C9C"/>
                </a:solidFill>
                <a:latin typeface="Georgia" pitchFamily="18" charset="0"/>
              </a:rPr>
              <a:t> Cost Management SIG</a:t>
            </a:r>
            <a:endParaRPr lang="en-GB" sz="1200" b="1" dirty="0" smtClean="0">
              <a:solidFill>
                <a:srgbClr val="006C9C"/>
              </a:solidFill>
              <a:latin typeface="Georgia" pitchFamily="18" charset="0"/>
            </a:endParaRPr>
          </a:p>
        </p:txBody>
      </p:sp>
      <p:pic>
        <p:nvPicPr>
          <p:cNvPr id="3074" name="Picture 2" descr="http://www.emersonnetworkpower.com/PublishingImages/EmersonLayout/logo_emersonNetworkPower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0"/>
            <a:ext cx="1276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9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Slide </a:t>
            </a:r>
            <a:fld id="{84D8B8AA-33B0-4809-9031-FD8F54F4884D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553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655638"/>
            <a:ext cx="215265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55638"/>
            <a:ext cx="630555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Slide </a:t>
            </a:r>
            <a:fld id="{16759829-391C-442A-B9C4-B9C3F308C705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673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55638"/>
            <a:ext cx="84582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676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014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Slide </a:t>
            </a:r>
            <a:fld id="{E81FAE7C-3022-42C4-B999-2DC23CE31BB6}" type="slidenum">
              <a:rPr lang="en-US" b="1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958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Slide </a:t>
            </a:r>
            <a:fld id="{17307293-FEB3-4685-A671-50450E5BB1E7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647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Slide </a:t>
            </a:r>
            <a:fld id="{77EFC20D-1D70-4164-9937-AD2645BB6DA4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071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Slide </a:t>
            </a:r>
            <a:fld id="{E316C2FF-9DCD-44ED-B056-91149F7D9C28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479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Slide </a:t>
            </a:r>
            <a:fld id="{A167C5AB-3098-4A36-8EE1-9A0AD5C350F2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843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Slide </a:t>
            </a:r>
            <a:fld id="{93856263-3CEB-447B-84A7-726CBB49C391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75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Slide </a:t>
            </a:r>
            <a:fld id="{BC5D8C09-A82C-490F-9341-7676926881A4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588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Slide </a:t>
            </a:r>
            <a:fld id="{0B6E8BD7-4A08-4C54-8034-531F5ACDD37F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7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 Slide </a:t>
            </a:r>
            <a:fld id="{4B9729CA-4211-49F5-B784-9574837F475A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348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55638"/>
            <a:ext cx="8458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1"/>
            <a:r>
              <a:rPr lang="en-US" smtClean="0"/>
              <a:t>Fifth level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  Slide </a:t>
            </a:r>
            <a:fld id="{A49CB439-67E6-4135-8628-702F21C1595C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  <p:pic>
        <p:nvPicPr>
          <p:cNvPr id="1031" name="Picture 10" descr="Black Text for Powerpoi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23000"/>
            <a:ext cx="2362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2"/>
          <p:cNvSpPr txBox="1">
            <a:spLocks noChangeArrowheads="1"/>
          </p:cNvSpPr>
          <p:nvPr userDrawn="1"/>
        </p:nvSpPr>
        <p:spPr bwMode="auto">
          <a:xfrm>
            <a:off x="0" y="76200"/>
            <a:ext cx="3352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200" b="1" dirty="0" smtClean="0">
                <a:solidFill>
                  <a:srgbClr val="006C9C"/>
                </a:solidFill>
                <a:latin typeface="Georgia" pitchFamily="18" charset="0"/>
              </a:rPr>
              <a:t>OAUG</a:t>
            </a:r>
            <a:r>
              <a:rPr lang="en-GB" sz="1200" b="1" baseline="0" dirty="0" smtClean="0">
                <a:solidFill>
                  <a:srgbClr val="006C9C"/>
                </a:solidFill>
                <a:latin typeface="Georgia" pitchFamily="18" charset="0"/>
              </a:rPr>
              <a:t> Cost Management SIG</a:t>
            </a:r>
            <a:endParaRPr lang="en-GB" sz="1200" b="1" dirty="0" smtClean="0">
              <a:solidFill>
                <a:srgbClr val="006C9C"/>
              </a:solidFill>
              <a:latin typeface="Georgia" pitchFamily="18" charset="0"/>
            </a:endParaRPr>
          </a:p>
        </p:txBody>
      </p:sp>
      <p:pic>
        <p:nvPicPr>
          <p:cNvPr id="10" name="Picture 14" descr="http://costmgmt.oaug.org/images/oaug_affiliate.gi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2296"/>
            <a:ext cx="1219200" cy="4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mersonnetworkpower.com/PublishingImages/EmersonLayout/logo_emersonNetworkPower.gi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121400"/>
            <a:ext cx="1276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6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C9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C9C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C9C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C9C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C9C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C9C"/>
          </a:solidFill>
          <a:latin typeface="Georgia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C9C"/>
          </a:solidFill>
          <a:latin typeface="Georgia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C9C"/>
          </a:solidFill>
          <a:latin typeface="Georgia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C9C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47421"/>
        </a:buClr>
        <a:buFont typeface="Wingdings" pitchFamily="2" charset="2"/>
        <a:buChar char="p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4742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4742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47421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47421"/>
        </a:buClr>
        <a:buFont typeface="Arial" charset="0"/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47421"/>
        </a:buClr>
        <a:buFont typeface="Arial" charset="0"/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47421"/>
        </a:buClr>
        <a:buFont typeface="Arial" charset="0"/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47421"/>
        </a:buClr>
        <a:buFont typeface="Arial" charset="0"/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47421"/>
        </a:buClr>
        <a:buFont typeface="Arial" charset="0"/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Slide </a:t>
            </a:r>
            <a:fld id="{271D3130-6258-4C5D-A685-B64A1729EC6D}" type="slidenum">
              <a:rPr lang="en-US" b="1"/>
              <a:pPr>
                <a:defRPr/>
              </a:pPr>
              <a:t>1</a:t>
            </a:fld>
            <a:endParaRPr lang="en-US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2425" y="1143000"/>
            <a:ext cx="8510588" cy="2114550"/>
          </a:xfrm>
          <a:prstGeom prst="rect">
            <a:avLst/>
          </a:prstGeom>
        </p:spPr>
        <p:txBody>
          <a:bodyPr lIns="0" tIns="72000" rIns="0" bIns="7200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C9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C9C"/>
                </a:solidFill>
                <a:latin typeface="Georgia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C9C"/>
                </a:solidFill>
                <a:latin typeface="Georgia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C9C"/>
                </a:solidFill>
                <a:latin typeface="Georgia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C9C"/>
                </a:solidFill>
                <a:latin typeface="Georgia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C9C"/>
                </a:solidFill>
                <a:latin typeface="Georgia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C9C"/>
                </a:solidFill>
                <a:latin typeface="Georgia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C9C"/>
                </a:solidFill>
                <a:latin typeface="Georgia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C9C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/>
              <a:t>R11i </a:t>
            </a:r>
            <a:r>
              <a:rPr lang="en-US" sz="2400" b="1" dirty="0"/>
              <a:t>&amp; R12 Supply Chain Cost Rollup, </a:t>
            </a:r>
            <a:r>
              <a:rPr lang="en-US" sz="2400" b="1" dirty="0" smtClean="0"/>
              <a:t>What Works</a:t>
            </a:r>
            <a:r>
              <a:rPr lang="en-US" sz="2400" b="1" dirty="0"/>
              <a:t>, </a:t>
            </a:r>
            <a:r>
              <a:rPr lang="en-US" sz="2400" b="1" dirty="0" smtClean="0"/>
              <a:t>What Doesn't</a:t>
            </a:r>
            <a:r>
              <a:rPr lang="en-GB" sz="2400" b="1" dirty="0" smtClean="0"/>
              <a:t>?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endParaRPr lang="en-US" sz="1400" dirty="0" smtClean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905000" y="3048000"/>
            <a:ext cx="5257800" cy="2667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8039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b="1" dirty="0">
                <a:latin typeface="Georgia" pitchFamily="18" charset="0"/>
              </a:rPr>
              <a:t>Sue Doughty</a:t>
            </a:r>
          </a:p>
          <a:p>
            <a:pPr algn="ctr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dirty="0" smtClean="0">
                <a:latin typeface="Georgia" pitchFamily="18" charset="0"/>
              </a:rPr>
              <a:t>Group Business Analysis / Cost</a:t>
            </a:r>
            <a:endParaRPr lang="en-US" dirty="0">
              <a:latin typeface="Georgia" pitchFamily="18" charset="0"/>
            </a:endParaRPr>
          </a:p>
          <a:p>
            <a:pPr algn="ctr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dirty="0">
                <a:latin typeface="Georgia" pitchFamily="18" charset="0"/>
              </a:rPr>
              <a:t>Emerson Network Power Systems North </a:t>
            </a:r>
            <a:r>
              <a:rPr lang="en-US" dirty="0" smtClean="0">
                <a:latin typeface="Georgia" pitchFamily="18" charset="0"/>
              </a:rPr>
              <a:t>America</a:t>
            </a:r>
            <a:br>
              <a:rPr lang="en-US" dirty="0" smtClean="0">
                <a:latin typeface="Georgia" pitchFamily="18" charset="0"/>
              </a:rPr>
            </a:br>
            <a:endParaRPr lang="en-US" dirty="0" smtClean="0">
              <a:latin typeface="Georgia" pitchFamily="18" charset="0"/>
            </a:endParaRPr>
          </a:p>
          <a:p>
            <a:pPr algn="ctr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b="1" dirty="0" smtClean="0">
                <a:latin typeface="Georgia" pitchFamily="18" charset="0"/>
              </a:rPr>
              <a:t>Douglas </a:t>
            </a:r>
            <a:r>
              <a:rPr lang="en-US" b="1" dirty="0">
                <a:latin typeface="Georgia" pitchFamily="18" charset="0"/>
              </a:rPr>
              <a:t>Volz</a:t>
            </a:r>
          </a:p>
          <a:p>
            <a:pPr algn="ctr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dirty="0">
                <a:latin typeface="Georgia" pitchFamily="18" charset="0"/>
              </a:rPr>
              <a:t>Douglas Volz </a:t>
            </a:r>
            <a:r>
              <a:rPr lang="en-US" dirty="0" smtClean="0">
                <a:latin typeface="Georgia" pitchFamily="18" charset="0"/>
              </a:rPr>
              <a:t>Consulting</a:t>
            </a:r>
            <a:br>
              <a:rPr lang="en-US" dirty="0" smtClean="0">
                <a:latin typeface="Georgia" pitchFamily="18" charset="0"/>
              </a:rPr>
            </a:br>
            <a:r>
              <a:rPr lang="en-US" sz="1200" dirty="0">
                <a:solidFill>
                  <a:srgbClr val="006C9C"/>
                </a:solidFill>
                <a:latin typeface="+mn-lt"/>
              </a:rPr>
              <a:t>Helping people </a:t>
            </a:r>
            <a:r>
              <a:rPr lang="en-US" sz="1200" dirty="0" smtClean="0">
                <a:solidFill>
                  <a:srgbClr val="006C9C"/>
                </a:solidFill>
                <a:latin typeface="+mn-lt"/>
              </a:rPr>
              <a:t>use Oracle </a:t>
            </a:r>
            <a:r>
              <a:rPr lang="en-US" sz="1200" dirty="0">
                <a:solidFill>
                  <a:srgbClr val="006C9C"/>
                </a:solidFill>
                <a:latin typeface="+mn-lt"/>
              </a:rPr>
              <a:t>Applications since 1990</a:t>
            </a:r>
          </a:p>
          <a:p>
            <a:pPr algn="ctr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sz="1600" dirty="0">
                <a:latin typeface="Georgia" pitchFamily="18" charset="0"/>
              </a:rPr>
              <a:t>doug@volzconsulting.com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9965439-DE20-495B-87FD-83C9A69217D2}" type="slidenum">
              <a:rPr lang="en-US" b="1"/>
              <a:pPr/>
              <a:t>10</a:t>
            </a:fld>
            <a:endParaRPr lang="en-US" b="1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39762"/>
          </a:xfrm>
        </p:spPr>
        <p:txBody>
          <a:bodyPr/>
          <a:lstStyle/>
          <a:p>
            <a:r>
              <a:rPr lang="en-US" dirty="0" smtClean="0"/>
              <a:t>Assign Resources to Departments </a:t>
            </a:r>
            <a:r>
              <a:rPr lang="en-US" sz="2000" dirty="0" smtClean="0"/>
              <a:t>(BOM Responsibility)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1295400"/>
            <a:ext cx="73612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19200" y="5638800"/>
            <a:ext cx="6705600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Enables the valid resources for each department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3400" y="9906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Bills of Material =&gt; Routings =&gt; Departments Form =&gt; Resources Button 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9965439-DE20-495B-87FD-83C9A69217D2}" type="slidenum">
              <a:rPr lang="en-US" b="1"/>
              <a:pPr/>
              <a:t>11</a:t>
            </a:fld>
            <a:endParaRPr lang="en-US" b="1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Departments </a:t>
            </a:r>
            <a:r>
              <a:rPr lang="en-US" sz="2000" dirty="0"/>
              <a:t>(BOM Responsibility)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866900"/>
            <a:ext cx="718026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34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Bills of Material =&gt; Routings =&gt; Departments</a:t>
            </a:r>
            <a:endParaRPr lang="en-US" sz="1200" dirty="0">
              <a:solidFill>
                <a:srgbClr val="006C9C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876800" y="4419600"/>
            <a:ext cx="1905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9965439-DE20-495B-87FD-83C9A69217D2}" type="slidenum">
              <a:rPr lang="en-US" b="1"/>
              <a:pPr/>
              <a:t>12</a:t>
            </a:fld>
            <a:endParaRPr lang="en-US" b="1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39762"/>
          </a:xfrm>
        </p:spPr>
        <p:txBody>
          <a:bodyPr/>
          <a:lstStyle/>
          <a:p>
            <a:r>
              <a:rPr lang="en-US" dirty="0" smtClean="0"/>
              <a:t>Assign </a:t>
            </a:r>
            <a:r>
              <a:rPr lang="en-US" dirty="0" err="1" smtClean="0"/>
              <a:t>Dept</a:t>
            </a:r>
            <a:r>
              <a:rPr lang="en-US" dirty="0" smtClean="0"/>
              <a:t> Ovhd Rates</a:t>
            </a:r>
            <a:r>
              <a:rPr lang="en-US" sz="2000" dirty="0" smtClean="0"/>
              <a:t> (BOM or Cost </a:t>
            </a:r>
            <a:r>
              <a:rPr lang="en-US" sz="2000" dirty="0"/>
              <a:t>Responsibility)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585913"/>
            <a:ext cx="7294563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219200" y="5562600"/>
            <a:ext cx="6705600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Sets up which overheads can be earned in each department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33400" y="990600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Bills of Material =&gt; Routings =&gt; Departments Form =&gt; Rates Button</a:t>
            </a:r>
          </a:p>
          <a:p>
            <a:r>
              <a:rPr lang="en-US" sz="1200" dirty="0" smtClean="0">
                <a:solidFill>
                  <a:srgbClr val="006C9C"/>
                </a:solidFill>
              </a:rPr>
              <a:t> </a:t>
            </a:r>
            <a:endParaRPr lang="en-US" sz="1200" dirty="0">
              <a:solidFill>
                <a:srgbClr val="006C9C"/>
              </a:solidFill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33400" y="12192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Setup =&gt; Sub-Elements =&gt; Overheads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9965439-DE20-495B-87FD-83C9A69217D2}" type="slidenum">
              <a:rPr lang="en-US" b="1"/>
              <a:pPr/>
              <a:t>13</a:t>
            </a:fld>
            <a:endParaRPr lang="en-US" b="1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639762"/>
          </a:xfrm>
        </p:spPr>
        <p:txBody>
          <a:bodyPr/>
          <a:lstStyle/>
          <a:p>
            <a:r>
              <a:rPr lang="en-US" dirty="0" smtClean="0"/>
              <a:t>Assign Overheads to Resources </a:t>
            </a:r>
            <a:r>
              <a:rPr lang="en-US" sz="2000" dirty="0" smtClean="0"/>
              <a:t>(Cost </a:t>
            </a:r>
            <a:r>
              <a:rPr lang="en-US" sz="2000" dirty="0"/>
              <a:t>Responsibility)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5638800"/>
            <a:ext cx="6705600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Sets up which overheads can be earned by which resources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7374"/>
            <a:ext cx="4100511" cy="223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16208"/>
            <a:ext cx="4695825" cy="324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rved Left Arrow 7"/>
          <p:cNvSpPr/>
          <p:nvPr/>
        </p:nvSpPr>
        <p:spPr>
          <a:xfrm rot="8977784" flipV="1">
            <a:off x="3094454" y="3438773"/>
            <a:ext cx="387715" cy="11932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33400" y="9144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Setup =&gt; Sub-Elements =&gt; Overheads =&gt; Resources Button</a:t>
            </a:r>
            <a:endParaRPr lang="en-US" sz="1200" dirty="0">
              <a:solidFill>
                <a:srgbClr val="006C9C"/>
              </a:solidFill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334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Setup =&gt; Sub-Elements =&gt; Resources =&gt; Overhead Button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9965439-DE20-495B-87FD-83C9A69217D2}" type="slidenum">
              <a:rPr lang="en-US" b="1"/>
              <a:pPr/>
              <a:t>14</a:t>
            </a:fld>
            <a:endParaRPr lang="en-US" b="1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458200" cy="639762"/>
          </a:xfrm>
        </p:spPr>
        <p:txBody>
          <a:bodyPr/>
          <a:lstStyle/>
          <a:p>
            <a:r>
              <a:rPr lang="en-US" dirty="0"/>
              <a:t>Define </a:t>
            </a:r>
            <a:r>
              <a:rPr lang="en-US" dirty="0" smtClean="0"/>
              <a:t>Routings </a:t>
            </a:r>
            <a:r>
              <a:rPr lang="en-US" sz="2000" dirty="0"/>
              <a:t>(BOM Responsibility)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0735"/>
            <a:ext cx="6570663" cy="441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619200" y="5769827"/>
            <a:ext cx="3200400" cy="838200"/>
          </a:xfrm>
          <a:prstGeom prst="wedgeRoundRectCallout">
            <a:avLst>
              <a:gd name="adj1" fmla="val -126740"/>
              <a:gd name="adj2" fmla="val -14283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standard ops to save time – automatically assigns resources to each operation</a:t>
            </a:r>
            <a:endParaRPr lang="en-US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33400" y="10184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Bills of Material =&gt; Routings =&gt; Routings 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9965439-DE20-495B-87FD-83C9A69217D2}" type="slidenum">
              <a:rPr lang="en-US" b="1"/>
              <a:pPr/>
              <a:t>15</a:t>
            </a:fld>
            <a:endParaRPr lang="en-US" b="1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39762"/>
          </a:xfrm>
        </p:spPr>
        <p:txBody>
          <a:bodyPr/>
          <a:lstStyle/>
          <a:p>
            <a:r>
              <a:rPr lang="en-US" dirty="0"/>
              <a:t>Define </a:t>
            </a:r>
            <a:r>
              <a:rPr lang="en-US" dirty="0" smtClean="0"/>
              <a:t>Routings </a:t>
            </a:r>
            <a:r>
              <a:rPr lang="en-US" sz="2000" dirty="0"/>
              <a:t>(BOM Responsibility)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362075"/>
            <a:ext cx="697071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14600" y="4724400"/>
            <a:ext cx="3429000" cy="1405170"/>
          </a:xfrm>
          <a:prstGeom prst="wedgeRoundRectCallout">
            <a:avLst>
              <a:gd name="adj1" fmla="val 45990"/>
              <a:gd name="adj2" fmla="val -1276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Depending on your “Reference” setting you can set the usage based on the standard operation or override it on each routing</a:t>
            </a:r>
            <a:endParaRPr lang="en-US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33400" y="10184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Bills of Material =&gt; Routings =&gt; Routings =&gt; Operation Resources Button 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9965439-DE20-495B-87FD-83C9A69217D2}" type="slidenum">
              <a:rPr lang="en-US" b="1"/>
              <a:pPr/>
              <a:t>16</a:t>
            </a:fld>
            <a:endParaRPr lang="en-US" b="1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639762"/>
          </a:xfrm>
        </p:spPr>
        <p:txBody>
          <a:bodyPr/>
          <a:lstStyle/>
          <a:p>
            <a:r>
              <a:rPr lang="en-US" dirty="0"/>
              <a:t>Define </a:t>
            </a:r>
            <a:r>
              <a:rPr lang="en-US" dirty="0" smtClean="0"/>
              <a:t>Bills of Material </a:t>
            </a:r>
            <a:r>
              <a:rPr lang="en-US" sz="2000" dirty="0"/>
              <a:t>(BOM Responsibility)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1295400"/>
            <a:ext cx="720883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3400" y="9144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Bills of Material =&gt; Bills 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973AFA90-A335-4622-9378-281B391A5A0D}" type="slidenum">
              <a:rPr lang="en-US" b="1"/>
              <a:pPr/>
              <a:t>17</a:t>
            </a:fld>
            <a:endParaRPr lang="en-US" b="1" dirty="0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458200" cy="639763"/>
          </a:xfrm>
        </p:spPr>
        <p:txBody>
          <a:bodyPr/>
          <a:lstStyle/>
          <a:p>
            <a:r>
              <a:rPr lang="en-US" dirty="0"/>
              <a:t>Cost Rollup Three-Way Association</a:t>
            </a:r>
          </a:p>
        </p:txBody>
      </p:sp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1371600" y="3124200"/>
            <a:ext cx="32766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sz="1600" dirty="0" smtClean="0">
                <a:latin typeface="Georgia" pitchFamily="18" charset="0"/>
              </a:rPr>
              <a:t>BOM Departmental Resources</a:t>
            </a:r>
          </a:p>
        </p:txBody>
      </p:sp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1828800" y="2057400"/>
            <a:ext cx="5715000" cy="762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dirty="0" smtClean="0">
                <a:latin typeface="Georgia" pitchFamily="18" charset="0"/>
              </a:rPr>
              <a:t>Resources associated with Overheads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2895600" y="4876800"/>
            <a:ext cx="32766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sz="1600" dirty="0" smtClean="0">
                <a:latin typeface="Georgia" pitchFamily="18" charset="0"/>
              </a:rPr>
              <a:t>BOM Departments</a:t>
            </a:r>
            <a:endParaRPr lang="en-US" sz="1600" dirty="0">
              <a:latin typeface="Georgia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Inventory Org</a:t>
            </a:r>
            <a:endParaRPr lang="en-US" sz="1400" dirty="0">
              <a:latin typeface="Georgia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Department Code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455686" name="Line 6"/>
          <p:cNvSpPr>
            <a:spLocks noChangeShapeType="1"/>
          </p:cNvSpPr>
          <p:nvPr/>
        </p:nvSpPr>
        <p:spPr bwMode="auto">
          <a:xfrm flipV="1">
            <a:off x="3048000" y="3962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5687" name="Line 7"/>
          <p:cNvSpPr>
            <a:spLocks noChangeShapeType="1"/>
          </p:cNvSpPr>
          <p:nvPr/>
        </p:nvSpPr>
        <p:spPr bwMode="auto">
          <a:xfrm flipV="1">
            <a:off x="3048000" y="3962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5688" name="Line 8"/>
          <p:cNvSpPr>
            <a:spLocks noChangeShapeType="1"/>
          </p:cNvSpPr>
          <p:nvPr/>
        </p:nvSpPr>
        <p:spPr bwMode="auto">
          <a:xfrm flipH="1" flipV="1">
            <a:off x="2819400" y="3962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455689" name="Group 9"/>
          <p:cNvGrpSpPr>
            <a:grpSpLocks/>
          </p:cNvGrpSpPr>
          <p:nvPr/>
        </p:nvGrpSpPr>
        <p:grpSpPr bwMode="auto">
          <a:xfrm>
            <a:off x="2895600" y="2819400"/>
            <a:ext cx="304800" cy="304800"/>
            <a:chOff x="2112" y="1680"/>
            <a:chExt cx="192" cy="192"/>
          </a:xfrm>
        </p:grpSpPr>
        <p:sp>
          <p:nvSpPr>
            <p:cNvPr id="455690" name="Line 10"/>
            <p:cNvSpPr>
              <a:spLocks noChangeShapeType="1"/>
            </p:cNvSpPr>
            <p:nvPr/>
          </p:nvSpPr>
          <p:spPr bwMode="auto">
            <a:xfrm>
              <a:off x="2208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691" name="Line 11"/>
            <p:cNvSpPr>
              <a:spLocks noChangeShapeType="1"/>
            </p:cNvSpPr>
            <p:nvPr/>
          </p:nvSpPr>
          <p:spPr bwMode="auto">
            <a:xfrm flipH="1">
              <a:off x="2112" y="17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692" name="Line 12"/>
            <p:cNvSpPr>
              <a:spLocks noChangeShapeType="1"/>
            </p:cNvSpPr>
            <p:nvPr/>
          </p:nvSpPr>
          <p:spPr bwMode="auto">
            <a:xfrm>
              <a:off x="2208" y="17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5693" name="Group 13"/>
          <p:cNvGrpSpPr>
            <a:grpSpLocks/>
          </p:cNvGrpSpPr>
          <p:nvPr/>
        </p:nvGrpSpPr>
        <p:grpSpPr bwMode="auto">
          <a:xfrm>
            <a:off x="6400800" y="2819400"/>
            <a:ext cx="304800" cy="304800"/>
            <a:chOff x="2112" y="1680"/>
            <a:chExt cx="192" cy="192"/>
          </a:xfrm>
        </p:grpSpPr>
        <p:sp>
          <p:nvSpPr>
            <p:cNvPr id="455694" name="Line 14"/>
            <p:cNvSpPr>
              <a:spLocks noChangeShapeType="1"/>
            </p:cNvSpPr>
            <p:nvPr/>
          </p:nvSpPr>
          <p:spPr bwMode="auto">
            <a:xfrm>
              <a:off x="2208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695" name="Line 15"/>
            <p:cNvSpPr>
              <a:spLocks noChangeShapeType="1"/>
            </p:cNvSpPr>
            <p:nvPr/>
          </p:nvSpPr>
          <p:spPr bwMode="auto">
            <a:xfrm flipH="1">
              <a:off x="2112" y="17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696" name="Line 16"/>
            <p:cNvSpPr>
              <a:spLocks noChangeShapeType="1"/>
            </p:cNvSpPr>
            <p:nvPr/>
          </p:nvSpPr>
          <p:spPr bwMode="auto">
            <a:xfrm>
              <a:off x="2208" y="17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5697" name="Rectangle 17"/>
          <p:cNvSpPr>
            <a:spLocks noChangeArrowheads="1"/>
          </p:cNvSpPr>
          <p:nvPr/>
        </p:nvSpPr>
        <p:spPr bwMode="auto">
          <a:xfrm>
            <a:off x="4953000" y="3124200"/>
            <a:ext cx="3352800" cy="1371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sz="1600" dirty="0" smtClean="0">
                <a:latin typeface="Georgia" pitchFamily="18" charset="0"/>
              </a:rPr>
              <a:t>Departments Linked to Overheads</a:t>
            </a:r>
            <a:br>
              <a:rPr lang="en-US" sz="1600" dirty="0" smtClean="0">
                <a:latin typeface="Georgia" pitchFamily="18" charset="0"/>
              </a:rPr>
            </a:br>
            <a:endParaRPr lang="en-US" sz="800" dirty="0" smtClean="0">
              <a:latin typeface="Georgia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By Cost type</a:t>
            </a:r>
          </a:p>
          <a:p>
            <a:pPr marL="1200150" lvl="2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Department and </a:t>
            </a:r>
          </a:p>
          <a:p>
            <a:pPr marL="1200150" lvl="2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Overhead</a:t>
            </a:r>
            <a:endParaRPr lang="en-US" sz="1400" dirty="0">
              <a:latin typeface="Georgia" pitchFamily="18" charset="0"/>
            </a:endParaRPr>
          </a:p>
        </p:txBody>
      </p:sp>
      <p:grpSp>
        <p:nvGrpSpPr>
          <p:cNvPr id="455698" name="Group 18"/>
          <p:cNvGrpSpPr>
            <a:grpSpLocks/>
          </p:cNvGrpSpPr>
          <p:nvPr/>
        </p:nvGrpSpPr>
        <p:grpSpPr bwMode="auto">
          <a:xfrm rot="10800000">
            <a:off x="5562600" y="4495800"/>
            <a:ext cx="304800" cy="381000"/>
            <a:chOff x="2112" y="1680"/>
            <a:chExt cx="192" cy="192"/>
          </a:xfrm>
        </p:grpSpPr>
        <p:sp>
          <p:nvSpPr>
            <p:cNvPr id="455699" name="Line 19"/>
            <p:cNvSpPr>
              <a:spLocks noChangeShapeType="1"/>
            </p:cNvSpPr>
            <p:nvPr/>
          </p:nvSpPr>
          <p:spPr bwMode="auto">
            <a:xfrm>
              <a:off x="2208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700" name="Line 20"/>
            <p:cNvSpPr>
              <a:spLocks noChangeShapeType="1"/>
            </p:cNvSpPr>
            <p:nvPr/>
          </p:nvSpPr>
          <p:spPr bwMode="auto">
            <a:xfrm flipH="1">
              <a:off x="2112" y="17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701" name="Line 21"/>
            <p:cNvSpPr>
              <a:spLocks noChangeShapeType="1"/>
            </p:cNvSpPr>
            <p:nvPr/>
          </p:nvSpPr>
          <p:spPr bwMode="auto">
            <a:xfrm>
              <a:off x="2208" y="17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5704" name="Rectangle 24"/>
          <p:cNvSpPr>
            <a:spLocks noChangeArrowheads="1"/>
          </p:cNvSpPr>
          <p:nvPr/>
        </p:nvSpPr>
        <p:spPr bwMode="auto">
          <a:xfrm>
            <a:off x="838200" y="1447800"/>
            <a:ext cx="77724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5705" name="Rectangle 25"/>
          <p:cNvSpPr>
            <a:spLocks noChangeArrowheads="1"/>
          </p:cNvSpPr>
          <p:nvPr/>
        </p:nvSpPr>
        <p:spPr bwMode="auto">
          <a:xfrm>
            <a:off x="869950" y="1524000"/>
            <a:ext cx="71738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Relationships Across BOM Departments, Resources and Overheads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0" y="2438400"/>
            <a:ext cx="137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Overheads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43200" y="2286000"/>
            <a:ext cx="1905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>
                <a:latin typeface="Georgia" pitchFamily="18" charset="0"/>
              </a:rPr>
              <a:t>By Cost type</a:t>
            </a:r>
          </a:p>
          <a:p>
            <a:pPr marL="285750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Resources </a:t>
            </a:r>
            <a:r>
              <a:rPr lang="en-US" sz="1400" dirty="0">
                <a:latin typeface="Georgia" pitchFamily="18" charset="0"/>
              </a:rPr>
              <a:t>and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09800" y="3352800"/>
            <a:ext cx="1905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Resource</a:t>
            </a:r>
          </a:p>
          <a:p>
            <a:pPr marL="285750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Department 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19200" y="5715000"/>
            <a:ext cx="67056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Best practice:  have Cost Accounting Approval for new departments and resources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8E0EB0FC-75E3-4ED7-9598-B84331A3C90E}" type="slidenum">
              <a:rPr lang="en-US" b="1"/>
              <a:pPr/>
              <a:t>18</a:t>
            </a:fld>
            <a:endParaRPr lang="en-US" b="1" dirty="0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Rollup – Overall Process</a:t>
            </a:r>
          </a:p>
        </p:txBody>
      </p:sp>
      <p:graphicFrame>
        <p:nvGraphicFramePr>
          <p:cNvPr id="33075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82575" y="1295400"/>
          <a:ext cx="8861425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Visio" r:id="rId3" imgW="10083960" imgH="5784281" progId="Visio.Drawing.11">
                  <p:embed/>
                </p:oleObj>
              </mc:Choice>
              <mc:Fallback>
                <p:oleObj name="Visio" r:id="rId3" imgW="10083960" imgH="5784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295400"/>
                        <a:ext cx="8861425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8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B4F5A6E1-05A1-4716-BD3A-3B43269710B7}" type="slidenum">
              <a:rPr lang="en-US" b="1"/>
              <a:pPr/>
              <a:t>19</a:t>
            </a:fld>
            <a:endParaRPr lang="en-US" b="1" dirty="0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Cost Rollup</a:t>
            </a:r>
          </a:p>
        </p:txBody>
      </p:sp>
      <p:sp>
        <p:nvSpPr>
          <p:cNvPr id="505859" name="Rectangle 3"/>
          <p:cNvSpPr>
            <a:spLocks noChangeArrowheads="1"/>
          </p:cNvSpPr>
          <p:nvPr/>
        </p:nvSpPr>
        <p:spPr bwMode="auto">
          <a:xfrm>
            <a:off x="381000" y="12954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>
                <a:latin typeface="Georgia" pitchFamily="18" charset="0"/>
              </a:rPr>
              <a:t>If you use Sourcing Rules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Creates a snapshot of the Sourcing Rules/Bills of Distribution.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Explodes the BOM for each assembly in the supply chain.</a:t>
            </a:r>
          </a:p>
          <a:p>
            <a:pPr marL="1143000" lvl="2" indent="-228600">
              <a:spcBef>
                <a:spcPct val="20000"/>
              </a:spcBef>
              <a:buClr>
                <a:srgbClr val="F47421"/>
              </a:buClr>
              <a:buFontTx/>
              <a:buChar char="•"/>
            </a:pPr>
            <a:r>
              <a:rPr lang="en-US" dirty="0">
                <a:latin typeface="Georgia" pitchFamily="18" charset="0"/>
              </a:rPr>
              <a:t>Explosion logic considers sourcing rules captured in the </a:t>
            </a:r>
            <a:r>
              <a:rPr lang="en-US" dirty="0" smtClean="0">
                <a:latin typeface="Georgia" pitchFamily="18" charset="0"/>
              </a:rPr>
              <a:t>snapshot and tracks </a:t>
            </a:r>
            <a:r>
              <a:rPr lang="en-US" dirty="0">
                <a:latin typeface="Georgia" pitchFamily="18" charset="0"/>
              </a:rPr>
              <a:t>the item and organization combinations</a:t>
            </a:r>
          </a:p>
          <a:p>
            <a:pPr marL="1143000" lvl="2" indent="-228600">
              <a:spcBef>
                <a:spcPct val="20000"/>
              </a:spcBef>
              <a:buClr>
                <a:srgbClr val="F47421"/>
              </a:buClr>
              <a:buFontTx/>
              <a:buChar char="•"/>
            </a:pPr>
            <a:r>
              <a:rPr lang="en-US" dirty="0">
                <a:latin typeface="Georgia" pitchFamily="18" charset="0"/>
              </a:rPr>
              <a:t>Items from multiple sources in the supply chain are merged.</a:t>
            </a:r>
          </a:p>
          <a:p>
            <a:pPr marL="1600200" lvl="3" indent="-228600">
              <a:spcBef>
                <a:spcPct val="20000"/>
              </a:spcBef>
              <a:buClr>
                <a:srgbClr val="F47421"/>
              </a:buClr>
              <a:buFont typeface="Arial" charset="0"/>
              <a:buChar char="–"/>
            </a:pPr>
            <a:r>
              <a:rPr lang="en-US" dirty="0">
                <a:latin typeface="Georgia" pitchFamily="18" charset="0"/>
              </a:rPr>
              <a:t>Costs from different sources such as make, buy, and transfer items are merged to the rolled up cost in the destination </a:t>
            </a:r>
            <a:r>
              <a:rPr lang="en-US" dirty="0" smtClean="0">
                <a:latin typeface="Georgia" pitchFamily="18" charset="0"/>
              </a:rPr>
              <a:t>org.</a:t>
            </a:r>
            <a:endParaRPr lang="en-US" dirty="0">
              <a:latin typeface="Georgia" pitchFamily="18" charset="0"/>
            </a:endParaRPr>
          </a:p>
          <a:p>
            <a:pPr marL="1600200" lvl="3" indent="-228600">
              <a:spcBef>
                <a:spcPct val="20000"/>
              </a:spcBef>
              <a:buClr>
                <a:srgbClr val="F47421"/>
              </a:buClr>
              <a:buFont typeface="Arial" charset="0"/>
              <a:buChar char="–"/>
            </a:pPr>
            <a:r>
              <a:rPr lang="en-US" dirty="0">
                <a:latin typeface="Georgia" pitchFamily="18" charset="0"/>
              </a:rPr>
              <a:t>Weights are used from the sourcing snapshot.</a:t>
            </a:r>
          </a:p>
          <a:p>
            <a:pPr marL="1143000" lvl="2" indent="-228600">
              <a:spcBef>
                <a:spcPct val="20000"/>
              </a:spcBef>
              <a:buClr>
                <a:srgbClr val="F47421"/>
              </a:buClr>
              <a:buFontTx/>
              <a:buChar char="•"/>
            </a:pPr>
            <a:r>
              <a:rPr lang="en-US" dirty="0">
                <a:latin typeface="Georgia" pitchFamily="18" charset="0"/>
              </a:rPr>
              <a:t>The costs transferred from other organizations are considered previous level costs, and their elemental visibility is </a:t>
            </a:r>
            <a:r>
              <a:rPr lang="en-US" dirty="0" smtClean="0">
                <a:latin typeface="Georgia" pitchFamily="18" charset="0"/>
              </a:rPr>
              <a:t>preserved. </a:t>
            </a:r>
            <a:r>
              <a:rPr lang="en-US" dirty="0">
                <a:latin typeface="Georgia" pitchFamily="18" charset="0"/>
              </a:rPr>
              <a:t>The buy costs are summed into this level of material cost. </a:t>
            </a:r>
          </a:p>
          <a:p>
            <a:pPr marL="1143000" lvl="2" indent="-228600">
              <a:spcBef>
                <a:spcPct val="20000"/>
              </a:spcBef>
              <a:buClr>
                <a:srgbClr val="F47421"/>
              </a:buClr>
              <a:buFontTx/>
              <a:buChar char="•"/>
            </a:pPr>
            <a:r>
              <a:rPr lang="en-US" dirty="0">
                <a:latin typeface="Georgia" pitchFamily="18" charset="0"/>
              </a:rPr>
              <a:t>You can save the details of the buy item costs by selecting Yes in the Preserve Buy Cost Details parameter.</a:t>
            </a:r>
          </a:p>
        </p:txBody>
      </p:sp>
    </p:spTree>
    <p:extLst>
      <p:ext uri="{BB962C8B-B14F-4D97-AF65-F5344CB8AC3E}">
        <p14:creationId xmlns:p14="http://schemas.microsoft.com/office/powerpoint/2010/main" val="28293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Slide </a:t>
            </a:r>
            <a:fld id="{F90CBEC8-AF84-486B-8DC4-3A99028D1A07}" type="slidenum">
              <a:rPr lang="en-US" b="1"/>
              <a:pPr>
                <a:defRPr/>
              </a:pPr>
              <a:t>2</a:t>
            </a:fld>
            <a:endParaRPr lang="en-US" b="1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Points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Learn how the cost rollup works</a:t>
            </a:r>
          </a:p>
          <a:p>
            <a:pPr marL="0" indent="0" eaLnBrk="1" hangingPunct="1">
              <a:buNone/>
            </a:pPr>
            <a:endParaRPr lang="en-US" sz="2000" dirty="0"/>
          </a:p>
          <a:p>
            <a:pPr eaLnBrk="1" hangingPunct="1"/>
            <a:r>
              <a:rPr lang="en-US" sz="2000" dirty="0" smtClean="0"/>
              <a:t>Understand the differences between rolling up with and without supply chain sourcing rules (assignment sets)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Roll up costing for resources, resource (production overheads) and outside processing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Review available error-checking reports for common cost rollup and item costing setup errors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149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731EEE6-EFC7-43E4-BEC7-D988C17FFEF1}" type="slidenum">
              <a:rPr lang="en-US" b="1"/>
              <a:pPr/>
              <a:t>20</a:t>
            </a:fld>
            <a:endParaRPr lang="en-US" b="1" dirty="0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Cost Rollup (continued)</a:t>
            </a:r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3810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>
                <a:latin typeface="Georgia" pitchFamily="18" charset="0"/>
              </a:rPr>
              <a:t>Additional notes: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Additional markup costs are applied to item costs transferred from other organizations (per the Shipping Networks)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For additional markup costs, for the destination organization, there must be a value for the Default Material Overhead Sub-Element field  from the Inventory Organization </a:t>
            </a:r>
            <a:r>
              <a:rPr lang="en-US" sz="2000" dirty="0" smtClean="0">
                <a:latin typeface="Georgia" pitchFamily="18" charset="0"/>
              </a:rPr>
              <a:t>Parameters</a:t>
            </a:r>
            <a:endParaRPr lang="en-US" sz="20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Use of sourcing rule percentage allocations can complicate your costing and give rise to a “blended cost”</a:t>
            </a:r>
            <a:endParaRPr lang="en-US" sz="20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endParaRPr lang="en-US" sz="20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è"/>
            </a:pPr>
            <a:r>
              <a:rPr lang="en-US" sz="2000" b="1" dirty="0" smtClean="0">
                <a:latin typeface="Georgia" pitchFamily="18" charset="0"/>
              </a:rPr>
              <a:t>Note:  </a:t>
            </a:r>
            <a:r>
              <a:rPr lang="en-US" sz="2000" dirty="0" smtClean="0">
                <a:latin typeface="Georgia" pitchFamily="18" charset="0"/>
              </a:rPr>
              <a:t>Sub-element </a:t>
            </a:r>
            <a:r>
              <a:rPr lang="en-US" sz="2000" dirty="0">
                <a:latin typeface="Georgia" pitchFamily="18" charset="0"/>
              </a:rPr>
              <a:t>details from source organizations is not transferred over to the destination organization</a:t>
            </a:r>
            <a:br>
              <a:rPr lang="en-US" sz="2000" dirty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3AFC0F8-FE9B-426E-BC2E-267557EAB788}" type="slidenum">
              <a:rPr lang="en-US" b="1"/>
              <a:pPr/>
              <a:t>21</a:t>
            </a:fld>
            <a:endParaRPr lang="en-US" b="1" dirty="0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Cost Rollup (continued)</a:t>
            </a:r>
          </a:p>
        </p:txBody>
      </p:sp>
      <p:sp>
        <p:nvSpPr>
          <p:cNvPr id="509955" name="Rectangle 3"/>
          <p:cNvSpPr>
            <a:spLocks noChangeArrowheads="1"/>
          </p:cNvSpPr>
          <p:nvPr/>
        </p:nvSpPr>
        <p:spPr bwMode="auto">
          <a:xfrm>
            <a:off x="3810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>
                <a:latin typeface="Georgia" pitchFamily="18" charset="0"/>
              </a:rPr>
              <a:t>For all Cost Rollups: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User defined costs for the top level assembly are not  recalculated during the Supply Chain Rollup program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endParaRPr lang="en-US" sz="2000" dirty="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Georgia" pitchFamily="18" charset="0"/>
              </a:rPr>
              <a:t>Common Custom Cost Rollup Reports for:</a:t>
            </a:r>
            <a:endParaRPr lang="en-US" sz="24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List of sourcing rules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Comparison of “Make/Buy” with “Based on Rollup” cost controls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Summary analysis </a:t>
            </a:r>
            <a:r>
              <a:rPr lang="en-US" sz="2000" dirty="0">
                <a:latin typeface="Georgia" pitchFamily="18" charset="0"/>
              </a:rPr>
              <a:t>for which Inventory Orgs to Roll-Up</a:t>
            </a:r>
          </a:p>
          <a:p>
            <a:pPr marL="1143000" lvl="2" indent="-228600">
              <a:spcBef>
                <a:spcPct val="20000"/>
              </a:spcBef>
              <a:buClr>
                <a:srgbClr val="F47421"/>
              </a:buClr>
              <a:buFontTx/>
              <a:buChar char="•"/>
            </a:pPr>
            <a:r>
              <a:rPr lang="en-US" dirty="0">
                <a:latin typeface="Georgia" pitchFamily="18" charset="0"/>
              </a:rPr>
              <a:t>Do Item Costs exist?</a:t>
            </a:r>
          </a:p>
          <a:p>
            <a:pPr marL="1143000" lvl="2" indent="-228600">
              <a:spcBef>
                <a:spcPct val="20000"/>
              </a:spcBef>
              <a:buClr>
                <a:srgbClr val="F47421"/>
              </a:buClr>
              <a:buFontTx/>
              <a:buChar char="•"/>
            </a:pPr>
            <a:r>
              <a:rPr lang="en-US" dirty="0">
                <a:latin typeface="Georgia" pitchFamily="18" charset="0"/>
              </a:rPr>
              <a:t>Do BOMs exist?</a:t>
            </a:r>
          </a:p>
          <a:p>
            <a:pPr marL="1143000" lvl="2" indent="-228600">
              <a:spcBef>
                <a:spcPct val="20000"/>
              </a:spcBef>
              <a:buClr>
                <a:srgbClr val="F47421"/>
              </a:buClr>
              <a:buFontTx/>
              <a:buChar char="•"/>
            </a:pPr>
            <a:r>
              <a:rPr lang="en-US" dirty="0">
                <a:latin typeface="Georgia" pitchFamily="18" charset="0"/>
              </a:rPr>
              <a:t>Do Routings exist?</a:t>
            </a:r>
          </a:p>
          <a:p>
            <a:pPr marL="1143000" lvl="2" indent="-228600">
              <a:spcBef>
                <a:spcPct val="20000"/>
              </a:spcBef>
              <a:buClr>
                <a:srgbClr val="F47421"/>
              </a:buClr>
              <a:buFontTx/>
              <a:buChar char="•"/>
            </a:pPr>
            <a:r>
              <a:rPr lang="en-US" dirty="0">
                <a:latin typeface="Georgia" pitchFamily="18" charset="0"/>
              </a:rPr>
              <a:t>Do Sourcing Rules exist?</a:t>
            </a:r>
          </a:p>
        </p:txBody>
      </p:sp>
    </p:spTree>
    <p:extLst>
      <p:ext uri="{BB962C8B-B14F-4D97-AF65-F5344CB8AC3E}">
        <p14:creationId xmlns:p14="http://schemas.microsoft.com/office/powerpoint/2010/main" val="24586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E76590B9-7877-4024-ADFC-00A9F5562A1D}" type="slidenum">
              <a:rPr lang="en-US" b="1"/>
              <a:pPr/>
              <a:t>22</a:t>
            </a:fld>
            <a:endParaRPr lang="en-US" b="1" dirty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39762"/>
          </a:xfrm>
        </p:spPr>
        <p:txBody>
          <a:bodyPr/>
          <a:lstStyle/>
          <a:p>
            <a:r>
              <a:rPr lang="en-US" dirty="0"/>
              <a:t>Sourcing Rules – Cost Rollup Across Orgs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" y="1295400"/>
            <a:ext cx="7180263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324600" y="5562600"/>
            <a:ext cx="17526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33400" y="10184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Supply Chain Costing =&gt; Define Sourcing Rules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DB45F443-1552-4A63-B6F7-0195B7F4B46E}" type="slidenum">
              <a:rPr lang="en-US" b="1"/>
              <a:pPr/>
              <a:t>23</a:t>
            </a:fld>
            <a:endParaRPr lang="en-US" b="1" dirty="0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458200" cy="639762"/>
          </a:xfrm>
        </p:spPr>
        <p:txBody>
          <a:bodyPr/>
          <a:lstStyle/>
          <a:p>
            <a:r>
              <a:rPr lang="en-US" sz="2400" dirty="0"/>
              <a:t>Sourcing Rule Assignments - Cost Rollup Across Orgs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2558" y="1447800"/>
            <a:ext cx="7972425" cy="3917061"/>
            <a:chOff x="533400" y="1219200"/>
            <a:chExt cx="10487025" cy="4837176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19200"/>
              <a:ext cx="7211241" cy="4837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231136"/>
              <a:ext cx="3781425" cy="290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ounded Rectangle 9"/>
          <p:cNvSpPr/>
          <p:nvPr/>
        </p:nvSpPr>
        <p:spPr>
          <a:xfrm>
            <a:off x="1143000" y="5486400"/>
            <a:ext cx="72390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Recommendation:  write a custom report to see your sourcing rules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33400" y="10184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Supply Chain Costing =&gt; Define Sourcing Rules =&gt; Assignment Set Button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DB45F443-1552-4A63-B6F7-0195B7F4B46E}" type="slidenum">
              <a:rPr lang="en-US" b="1"/>
              <a:pPr/>
              <a:t>24</a:t>
            </a:fld>
            <a:endParaRPr lang="en-US" b="1" dirty="0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Sample Custom Sourcing </a:t>
            </a:r>
            <a:r>
              <a:rPr lang="en-US" sz="2400" dirty="0"/>
              <a:t>Rule </a:t>
            </a:r>
            <a:r>
              <a:rPr lang="en-US" sz="2400" dirty="0" smtClean="0"/>
              <a:t>Report</a:t>
            </a:r>
            <a:endParaRPr lang="en-US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3695"/>
            <a:ext cx="3581400" cy="12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47800" y="5105400"/>
            <a:ext cx="67056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Much easier to read this report (than the Oracle screens)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8" y="3048000"/>
            <a:ext cx="8610600" cy="141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5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94" name="Rectangle 26"/>
          <p:cNvSpPr>
            <a:spLocks noChangeArrowheads="1"/>
          </p:cNvSpPr>
          <p:nvPr/>
        </p:nvSpPr>
        <p:spPr bwMode="auto">
          <a:xfrm>
            <a:off x="4800600" y="2514600"/>
            <a:ext cx="3962400" cy="198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sz="1400" b="1" dirty="0" smtClean="0">
                <a:latin typeface="Georgia" pitchFamily="18" charset="0"/>
              </a:rPr>
              <a:t>From Org Sourcing Rules </a:t>
            </a:r>
            <a:r>
              <a:rPr lang="en-US" sz="1400" dirty="0" smtClean="0">
                <a:latin typeface="Georgia" pitchFamily="18" charset="0"/>
              </a:rPr>
              <a:t>(Source Org)</a:t>
            </a:r>
            <a:endParaRPr lang="en-US" sz="16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From Org Sourcing Rule</a:t>
            </a:r>
            <a:endParaRPr lang="en-US" sz="14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To Org Sourcing Rule</a:t>
            </a:r>
            <a:endParaRPr lang="en-US" sz="14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Source Organization</a:t>
            </a:r>
            <a:endParaRPr lang="en-US" sz="14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Vendor and Vendor Site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>
                <a:latin typeface="Georgia" pitchFamily="18" charset="0"/>
              </a:rPr>
              <a:t>S</a:t>
            </a:r>
            <a:r>
              <a:rPr lang="en-US" sz="1400" dirty="0" smtClean="0">
                <a:latin typeface="Georgia" pitchFamily="18" charset="0"/>
              </a:rPr>
              <a:t>ource Type (Org, Vendor)</a:t>
            </a:r>
            <a:endParaRPr lang="en-US" sz="14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Allocation Percent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3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63D18CB7-260B-40EB-B91E-6D53C9D4D407}" type="slidenum">
              <a:rPr lang="en-US" b="1"/>
              <a:pPr/>
              <a:t>25</a:t>
            </a:fld>
            <a:endParaRPr lang="en-US" b="1" dirty="0"/>
          </a:p>
        </p:txBody>
      </p:sp>
      <p:sp>
        <p:nvSpPr>
          <p:cNvPr id="4935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458200" cy="639763"/>
          </a:xfrm>
        </p:spPr>
        <p:txBody>
          <a:bodyPr/>
          <a:lstStyle/>
          <a:p>
            <a:r>
              <a:rPr lang="en-US" dirty="0"/>
              <a:t>Sourcing Rules – Structural </a:t>
            </a:r>
            <a:r>
              <a:rPr lang="en-US" dirty="0" smtClean="0"/>
              <a:t>Relationships</a:t>
            </a:r>
            <a:endParaRPr lang="en-US" dirty="0"/>
          </a:p>
        </p:txBody>
      </p:sp>
      <p:grpSp>
        <p:nvGrpSpPr>
          <p:cNvPr id="493570" name="Group 2"/>
          <p:cNvGrpSpPr>
            <a:grpSpLocks/>
          </p:cNvGrpSpPr>
          <p:nvPr/>
        </p:nvGrpSpPr>
        <p:grpSpPr bwMode="auto">
          <a:xfrm>
            <a:off x="6629400" y="4495800"/>
            <a:ext cx="304800" cy="457200"/>
            <a:chOff x="2112" y="1680"/>
            <a:chExt cx="192" cy="192"/>
          </a:xfrm>
        </p:grpSpPr>
        <p:sp>
          <p:nvSpPr>
            <p:cNvPr id="493571" name="Line 3"/>
            <p:cNvSpPr>
              <a:spLocks noChangeShapeType="1"/>
            </p:cNvSpPr>
            <p:nvPr/>
          </p:nvSpPr>
          <p:spPr bwMode="auto">
            <a:xfrm>
              <a:off x="2208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572" name="Line 4"/>
            <p:cNvSpPr>
              <a:spLocks noChangeShapeType="1"/>
            </p:cNvSpPr>
            <p:nvPr/>
          </p:nvSpPr>
          <p:spPr bwMode="auto">
            <a:xfrm flipH="1">
              <a:off x="2112" y="17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573" name="Line 5"/>
            <p:cNvSpPr>
              <a:spLocks noChangeShapeType="1"/>
            </p:cNvSpPr>
            <p:nvPr/>
          </p:nvSpPr>
          <p:spPr bwMode="auto">
            <a:xfrm>
              <a:off x="2208" y="17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93576" name="Rectangle 8"/>
          <p:cNvSpPr>
            <a:spLocks noChangeArrowheads="1"/>
          </p:cNvSpPr>
          <p:nvPr/>
        </p:nvSpPr>
        <p:spPr bwMode="auto">
          <a:xfrm>
            <a:off x="685800" y="2438400"/>
            <a:ext cx="3200400" cy="1752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sz="1400" b="1" dirty="0" smtClean="0">
                <a:latin typeface="Georgia" pitchFamily="18" charset="0"/>
              </a:rPr>
              <a:t>Sourcing Rules Assignments</a:t>
            </a:r>
            <a:endParaRPr lang="en-US" sz="1600" b="1" dirty="0">
              <a:latin typeface="Georgia" pitchFamily="18" charset="0"/>
            </a:endParaRPr>
          </a:p>
        </p:txBody>
      </p:sp>
      <p:grpSp>
        <p:nvGrpSpPr>
          <p:cNvPr id="493577" name="Group 9"/>
          <p:cNvGrpSpPr>
            <a:grpSpLocks/>
          </p:cNvGrpSpPr>
          <p:nvPr/>
        </p:nvGrpSpPr>
        <p:grpSpPr bwMode="auto">
          <a:xfrm>
            <a:off x="2057400" y="2057400"/>
            <a:ext cx="304800" cy="381000"/>
            <a:chOff x="2112" y="1680"/>
            <a:chExt cx="192" cy="192"/>
          </a:xfrm>
        </p:grpSpPr>
        <p:sp>
          <p:nvSpPr>
            <p:cNvPr id="493578" name="Line 10"/>
            <p:cNvSpPr>
              <a:spLocks noChangeShapeType="1"/>
            </p:cNvSpPr>
            <p:nvPr/>
          </p:nvSpPr>
          <p:spPr bwMode="auto">
            <a:xfrm>
              <a:off x="2208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579" name="Line 11"/>
            <p:cNvSpPr>
              <a:spLocks noChangeShapeType="1"/>
            </p:cNvSpPr>
            <p:nvPr/>
          </p:nvSpPr>
          <p:spPr bwMode="auto">
            <a:xfrm flipH="1">
              <a:off x="2112" y="17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580" name="Line 12"/>
            <p:cNvSpPr>
              <a:spLocks noChangeShapeType="1"/>
            </p:cNvSpPr>
            <p:nvPr/>
          </p:nvSpPr>
          <p:spPr bwMode="auto">
            <a:xfrm>
              <a:off x="2208" y="17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93581" name="Group 13"/>
          <p:cNvGrpSpPr>
            <a:grpSpLocks/>
          </p:cNvGrpSpPr>
          <p:nvPr/>
        </p:nvGrpSpPr>
        <p:grpSpPr bwMode="auto">
          <a:xfrm>
            <a:off x="6629400" y="2057400"/>
            <a:ext cx="304800" cy="457200"/>
            <a:chOff x="2112" y="1680"/>
            <a:chExt cx="192" cy="192"/>
          </a:xfrm>
        </p:grpSpPr>
        <p:sp>
          <p:nvSpPr>
            <p:cNvPr id="493582" name="Line 14"/>
            <p:cNvSpPr>
              <a:spLocks noChangeShapeType="1"/>
            </p:cNvSpPr>
            <p:nvPr/>
          </p:nvSpPr>
          <p:spPr bwMode="auto">
            <a:xfrm>
              <a:off x="2208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583" name="Line 15"/>
            <p:cNvSpPr>
              <a:spLocks noChangeShapeType="1"/>
            </p:cNvSpPr>
            <p:nvPr/>
          </p:nvSpPr>
          <p:spPr bwMode="auto">
            <a:xfrm flipH="1">
              <a:off x="2112" y="17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584" name="Line 16"/>
            <p:cNvSpPr>
              <a:spLocks noChangeShapeType="1"/>
            </p:cNvSpPr>
            <p:nvPr/>
          </p:nvSpPr>
          <p:spPr bwMode="auto">
            <a:xfrm>
              <a:off x="2208" y="17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93585" name="Rectangle 17"/>
          <p:cNvSpPr>
            <a:spLocks noChangeArrowheads="1"/>
          </p:cNvSpPr>
          <p:nvPr/>
        </p:nvSpPr>
        <p:spPr bwMode="auto">
          <a:xfrm>
            <a:off x="4800600" y="1066800"/>
            <a:ext cx="39624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sz="1400" b="1" dirty="0" smtClean="0">
                <a:latin typeface="Georgia" pitchFamily="18" charset="0"/>
              </a:rPr>
              <a:t>Sourcing Rules</a:t>
            </a:r>
            <a:r>
              <a:rPr lang="en-US" sz="1400" dirty="0" smtClean="0">
                <a:latin typeface="Georgia" pitchFamily="18" charset="0"/>
              </a:rPr>
              <a:t> </a:t>
            </a:r>
            <a:endParaRPr lang="en-US" sz="16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Sourcing Rule Name</a:t>
            </a:r>
            <a:endParaRPr lang="en-US" sz="14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Status</a:t>
            </a:r>
            <a:endParaRPr lang="en-US" sz="14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Inventory Organization </a:t>
            </a:r>
            <a:r>
              <a:rPr lang="en-US" sz="1200" dirty="0" smtClean="0">
                <a:latin typeface="Georgia" pitchFamily="18" charset="0"/>
              </a:rPr>
              <a:t>(can </a:t>
            </a:r>
            <a:r>
              <a:rPr lang="en-US" sz="1200" dirty="0">
                <a:latin typeface="Georgia" pitchFamily="18" charset="0"/>
              </a:rPr>
              <a:t>be NULL)</a:t>
            </a:r>
          </a:p>
        </p:txBody>
      </p:sp>
      <p:sp>
        <p:nvSpPr>
          <p:cNvPr id="493586" name="Rectangle 18"/>
          <p:cNvSpPr>
            <a:spLocks noChangeArrowheads="1"/>
          </p:cNvSpPr>
          <p:nvPr/>
        </p:nvSpPr>
        <p:spPr bwMode="auto">
          <a:xfrm>
            <a:off x="838200" y="2792413"/>
            <a:ext cx="31242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Assignment Set Name</a:t>
            </a:r>
            <a:endParaRPr lang="en-US" sz="1400" dirty="0">
              <a:latin typeface="Georgia" pitchFamily="18" charset="0"/>
            </a:endParaRPr>
          </a:p>
          <a:p>
            <a:pPr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Assignment Type (ORG)</a:t>
            </a:r>
            <a:endParaRPr lang="en-US" sz="1400" dirty="0">
              <a:latin typeface="Georgia" pitchFamily="18" charset="0"/>
            </a:endParaRPr>
          </a:p>
          <a:p>
            <a:pPr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Source Inventory Org</a:t>
            </a:r>
            <a:endParaRPr lang="en-US" sz="1400" dirty="0">
              <a:latin typeface="Georgia" pitchFamily="18" charset="0"/>
            </a:endParaRPr>
          </a:p>
          <a:p>
            <a:pPr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Sourcing Rule</a:t>
            </a:r>
            <a:endParaRPr lang="en-US" sz="1400" dirty="0">
              <a:latin typeface="Georgia" pitchFamily="18" charset="0"/>
            </a:endParaRPr>
          </a:p>
          <a:p>
            <a:pPr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Item Number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493587" name="Rectangle 19"/>
          <p:cNvSpPr>
            <a:spLocks noChangeArrowheads="1"/>
          </p:cNvSpPr>
          <p:nvPr/>
        </p:nvSpPr>
        <p:spPr bwMode="auto">
          <a:xfrm>
            <a:off x="4800600" y="4953000"/>
            <a:ext cx="3962400" cy="1219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sz="1400" b="1" dirty="0" smtClean="0">
                <a:latin typeface="Georgia" pitchFamily="18" charset="0"/>
              </a:rPr>
              <a:t>To Org Sourcing Rules</a:t>
            </a:r>
            <a:r>
              <a:rPr lang="en-US" sz="1400" dirty="0" smtClean="0">
                <a:latin typeface="Georgia" pitchFamily="18" charset="0"/>
              </a:rPr>
              <a:t> (Receipt Org)</a:t>
            </a:r>
            <a:endParaRPr lang="en-US" sz="1600" dirty="0">
              <a:latin typeface="Georgia" pitchFamily="18" charset="0"/>
            </a:endParaRPr>
          </a:p>
        </p:txBody>
      </p:sp>
      <p:sp>
        <p:nvSpPr>
          <p:cNvPr id="493588" name="Rectangle 20"/>
          <p:cNvSpPr>
            <a:spLocks noChangeArrowheads="1"/>
          </p:cNvSpPr>
          <p:nvPr/>
        </p:nvSpPr>
        <p:spPr bwMode="auto">
          <a:xfrm>
            <a:off x="4953000" y="5181600"/>
            <a:ext cx="381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To Org Sourcing </a:t>
            </a:r>
            <a:r>
              <a:rPr lang="en-US" sz="1400" dirty="0">
                <a:latin typeface="Georgia" pitchFamily="18" charset="0"/>
              </a:rPr>
              <a:t>Rule </a:t>
            </a:r>
          </a:p>
          <a:p>
            <a:pPr lvl="1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To Org Inventory Organization</a:t>
            </a:r>
            <a:br>
              <a:rPr lang="en-US" sz="1400" dirty="0" smtClean="0">
                <a:latin typeface="Georgia" pitchFamily="18" charset="0"/>
              </a:rPr>
            </a:br>
            <a:r>
              <a:rPr lang="en-US" sz="1200" dirty="0" smtClean="0">
                <a:latin typeface="Georgia" pitchFamily="18" charset="0"/>
              </a:rPr>
              <a:t>   </a:t>
            </a:r>
            <a:r>
              <a:rPr lang="en-US" sz="1200" dirty="0">
                <a:latin typeface="Georgia" pitchFamily="18" charset="0"/>
              </a:rPr>
              <a:t>(can be NULL)</a:t>
            </a:r>
          </a:p>
        </p:txBody>
      </p:sp>
      <p:sp>
        <p:nvSpPr>
          <p:cNvPr id="493595" name="Rectangle 27"/>
          <p:cNvSpPr>
            <a:spLocks noChangeArrowheads="1"/>
          </p:cNvSpPr>
          <p:nvPr/>
        </p:nvSpPr>
        <p:spPr bwMode="auto">
          <a:xfrm>
            <a:off x="609600" y="1219200"/>
            <a:ext cx="32766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sz="1400" b="1" dirty="0" smtClean="0">
                <a:latin typeface="Georgia" pitchFamily="18" charset="0"/>
              </a:rPr>
              <a:t>Sourcing Assignment Sets </a:t>
            </a:r>
            <a:r>
              <a:rPr lang="en-US" sz="1400" dirty="0" smtClean="0">
                <a:latin typeface="Georgia" pitchFamily="18" charset="0"/>
              </a:rPr>
              <a:t/>
            </a:r>
            <a:br>
              <a:rPr lang="en-US" sz="1400" dirty="0" smtClean="0">
                <a:latin typeface="Georgia" pitchFamily="18" charset="0"/>
              </a:rPr>
            </a:br>
            <a:endParaRPr lang="en-US" sz="8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Georgia" pitchFamily="18" charset="0"/>
              </a:rPr>
              <a:t>Assignment Set Name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493602" name="Line 34"/>
          <p:cNvSpPr>
            <a:spLocks noChangeShapeType="1"/>
          </p:cNvSpPr>
          <p:nvPr/>
        </p:nvSpPr>
        <p:spPr bwMode="auto">
          <a:xfrm>
            <a:off x="3048000" y="3429000"/>
            <a:ext cx="1279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3603" name="Line 35"/>
          <p:cNvSpPr>
            <a:spLocks noChangeShapeType="1"/>
          </p:cNvSpPr>
          <p:nvPr/>
        </p:nvSpPr>
        <p:spPr bwMode="auto">
          <a:xfrm flipV="1">
            <a:off x="4343400" y="1447800"/>
            <a:ext cx="0" cy="1992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3604" name="Line 36"/>
          <p:cNvSpPr>
            <a:spLocks noChangeShapeType="1"/>
          </p:cNvSpPr>
          <p:nvPr/>
        </p:nvSpPr>
        <p:spPr bwMode="auto">
          <a:xfrm>
            <a:off x="4343400" y="1447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3605" name="Line 37"/>
          <p:cNvSpPr>
            <a:spLocks noChangeShapeType="1"/>
          </p:cNvSpPr>
          <p:nvPr/>
        </p:nvSpPr>
        <p:spPr bwMode="auto">
          <a:xfrm flipV="1">
            <a:off x="4572000" y="3200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3606" name="Line 38"/>
          <p:cNvSpPr>
            <a:spLocks noChangeShapeType="1"/>
          </p:cNvSpPr>
          <p:nvPr/>
        </p:nvSpPr>
        <p:spPr bwMode="auto">
          <a:xfrm>
            <a:off x="4572000" y="5334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3607" name="Line 39"/>
          <p:cNvSpPr>
            <a:spLocks noChangeShapeType="1"/>
          </p:cNvSpPr>
          <p:nvPr/>
        </p:nvSpPr>
        <p:spPr bwMode="auto">
          <a:xfrm>
            <a:off x="4572000" y="3200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3608" name="Line 40"/>
          <p:cNvSpPr>
            <a:spLocks noChangeShapeType="1"/>
          </p:cNvSpPr>
          <p:nvPr/>
        </p:nvSpPr>
        <p:spPr bwMode="auto">
          <a:xfrm flipV="1">
            <a:off x="8610600" y="1447799"/>
            <a:ext cx="0" cy="17373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3609" name="Line 41"/>
          <p:cNvSpPr>
            <a:spLocks noChangeShapeType="1"/>
          </p:cNvSpPr>
          <p:nvPr/>
        </p:nvSpPr>
        <p:spPr bwMode="auto">
          <a:xfrm flipH="1">
            <a:off x="7696200" y="1447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3610" name="Line 42"/>
          <p:cNvSpPr>
            <a:spLocks noChangeShapeType="1"/>
          </p:cNvSpPr>
          <p:nvPr/>
        </p:nvSpPr>
        <p:spPr bwMode="auto">
          <a:xfrm flipH="1">
            <a:off x="7543800" y="3200400"/>
            <a:ext cx="1077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3611" name="Line 43"/>
          <p:cNvSpPr>
            <a:spLocks noChangeShapeType="1"/>
          </p:cNvSpPr>
          <p:nvPr/>
        </p:nvSpPr>
        <p:spPr bwMode="auto">
          <a:xfrm flipV="1">
            <a:off x="228600" y="1737360"/>
            <a:ext cx="0" cy="12344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3612" name="Line 44"/>
          <p:cNvSpPr>
            <a:spLocks noChangeShapeType="1"/>
          </p:cNvSpPr>
          <p:nvPr/>
        </p:nvSpPr>
        <p:spPr bwMode="auto">
          <a:xfrm>
            <a:off x="228600" y="1752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3613" name="Line 45"/>
          <p:cNvSpPr>
            <a:spLocks noChangeShapeType="1"/>
          </p:cNvSpPr>
          <p:nvPr/>
        </p:nvSpPr>
        <p:spPr bwMode="auto">
          <a:xfrm>
            <a:off x="228600" y="2968752"/>
            <a:ext cx="695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609600" y="4572000"/>
            <a:ext cx="32004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r>
              <a:rPr lang="en-US" sz="1400" b="1" dirty="0" smtClean="0">
                <a:latin typeface="Georgia" pitchFamily="18" charset="0"/>
              </a:rPr>
              <a:t>Item Master</a:t>
            </a:r>
            <a:endParaRPr lang="en-US" sz="1600" b="1" dirty="0">
              <a:latin typeface="Georgia" pitchFamily="18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838200" y="487680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Inventory Org</a:t>
            </a:r>
            <a:endParaRPr lang="en-US" sz="1400" dirty="0">
              <a:latin typeface="Georgia" pitchFamily="18" charset="0"/>
            </a:endParaRPr>
          </a:p>
          <a:p>
            <a:pPr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Item Number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V="1">
            <a:off x="22098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" y="1352550"/>
            <a:ext cx="7180263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EF22AC12-1522-413C-BD50-FBA383CAF251}" type="slidenum">
              <a:rPr lang="en-US" b="1"/>
              <a:pPr/>
              <a:t>26</a:t>
            </a:fld>
            <a:endParaRPr lang="en-US" b="1" dirty="0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03238"/>
            <a:ext cx="8458200" cy="639762"/>
          </a:xfrm>
        </p:spPr>
        <p:txBody>
          <a:bodyPr/>
          <a:lstStyle/>
          <a:p>
            <a:r>
              <a:rPr lang="en-US" dirty="0"/>
              <a:t>Make / Buy vs. Based on Rollup Controls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09800" y="2667000"/>
            <a:ext cx="1524000" cy="609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5715000" y="4724400"/>
            <a:ext cx="1981200" cy="609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33400" y="10184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</a:t>
            </a:r>
            <a:r>
              <a:rPr lang="en-US" sz="1200" dirty="0">
                <a:solidFill>
                  <a:srgbClr val="006C9C"/>
                </a:solidFill>
              </a:rPr>
              <a:t>Item Costs  =&gt; Item Costs</a:t>
            </a:r>
          </a:p>
        </p:txBody>
      </p:sp>
    </p:spTree>
    <p:extLst>
      <p:ext uri="{BB962C8B-B14F-4D97-AF65-F5344CB8AC3E}">
        <p14:creationId xmlns:p14="http://schemas.microsoft.com/office/powerpoint/2010/main" val="1378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99F2BF3D-2A38-4747-B50E-F668800B3620}" type="slidenum">
              <a:rPr lang="en-US" b="1"/>
              <a:pPr/>
              <a:t>27</a:t>
            </a:fld>
            <a:endParaRPr lang="en-US" b="1" dirty="0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/ Buy vs. Based on Rollup Controls</a:t>
            </a:r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>
                <a:latin typeface="Georgia" pitchFamily="18" charset="0"/>
              </a:rPr>
              <a:t>Planning Make / Buy</a:t>
            </a:r>
            <a:br>
              <a:rPr lang="en-US" sz="2400" dirty="0">
                <a:latin typeface="Georgia" pitchFamily="18" charset="0"/>
              </a:rPr>
            </a:br>
            <a:endParaRPr lang="en-US" sz="24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Planning controls are separate from Costing</a:t>
            </a:r>
            <a:br>
              <a:rPr lang="en-US" sz="2000" dirty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“Make” - Usually Based on Rollup is checked (Yes)</a:t>
            </a:r>
          </a:p>
          <a:p>
            <a:pPr marL="1143000" lvl="2" indent="-228600">
              <a:spcBef>
                <a:spcPct val="20000"/>
              </a:spcBef>
              <a:buClr>
                <a:srgbClr val="F47421"/>
              </a:buClr>
              <a:buFontTx/>
              <a:buChar char="•"/>
            </a:pPr>
            <a:r>
              <a:rPr lang="en-US" dirty="0">
                <a:latin typeface="Georgia" pitchFamily="18" charset="0"/>
              </a:rPr>
              <a:t>To avoid rolling up an item uncheck Based on Rollup (No)</a:t>
            </a:r>
            <a:br>
              <a:rPr lang="en-US" dirty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“Buy” - Usually Based on Rollup is not checked (No)</a:t>
            </a:r>
          </a:p>
          <a:p>
            <a:pPr marL="1143000" lvl="2" indent="-228600">
              <a:spcBef>
                <a:spcPct val="20000"/>
              </a:spcBef>
              <a:buClr>
                <a:srgbClr val="F47421"/>
              </a:buClr>
              <a:buFontTx/>
              <a:buChar char="•"/>
            </a:pPr>
            <a:r>
              <a:rPr lang="en-US" dirty="0">
                <a:latin typeface="Georgia" pitchFamily="18" charset="0"/>
              </a:rPr>
              <a:t>But, to use Sourcing Rules from the Assignment Set you must check Based on Rollup (Yes), </a:t>
            </a:r>
            <a:r>
              <a:rPr lang="en-US" b="1" dirty="0">
                <a:solidFill>
                  <a:srgbClr val="FF0000"/>
                </a:solidFill>
                <a:latin typeface="Georgia" pitchFamily="18" charset="0"/>
              </a:rPr>
              <a:t>even for “Buy” items</a:t>
            </a:r>
          </a:p>
        </p:txBody>
      </p:sp>
    </p:spTree>
    <p:extLst>
      <p:ext uri="{BB962C8B-B14F-4D97-AF65-F5344CB8AC3E}">
        <p14:creationId xmlns:p14="http://schemas.microsoft.com/office/powerpoint/2010/main" val="5441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CE43F146-9916-436A-AD9D-98F7265CC837}" type="slidenum">
              <a:rPr lang="en-US" b="1"/>
              <a:pPr/>
              <a:t>28</a:t>
            </a:fld>
            <a:endParaRPr lang="en-US" b="1" dirty="0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95600"/>
            <a:ext cx="8458200" cy="639762"/>
          </a:xfrm>
        </p:spPr>
        <p:txBody>
          <a:bodyPr/>
          <a:lstStyle/>
          <a:p>
            <a:r>
              <a:rPr lang="en-US" dirty="0"/>
              <a:t>Supply Chain Cost </a:t>
            </a:r>
            <a:r>
              <a:rPr lang="en-US" dirty="0" smtClean="0"/>
              <a:t>Rollup – No Assignment 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632575" cy="447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D0B0C5E-2B28-4344-9D51-C5575ABBB1F3}" type="slidenum">
              <a:rPr lang="en-US" b="1"/>
              <a:pPr/>
              <a:t>29</a:t>
            </a:fld>
            <a:endParaRPr lang="en-US" b="1" dirty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27038"/>
            <a:ext cx="8458200" cy="639762"/>
          </a:xfrm>
        </p:spPr>
        <p:txBody>
          <a:bodyPr/>
          <a:lstStyle/>
          <a:p>
            <a:r>
              <a:rPr lang="en-US" dirty="0"/>
              <a:t>Cost Rollup </a:t>
            </a:r>
            <a:r>
              <a:rPr lang="en-US" dirty="0" smtClean="0"/>
              <a:t>Bill – Rework Bill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5562600"/>
            <a:ext cx="8001000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Org D2:  Create standard desktop unit by exchanging the chassis with the deluxe unit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33400" y="9144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Bills of Material =&gt; Bills 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Slide </a:t>
            </a:r>
            <a:fld id="{BE4D058D-BFBF-49EB-89FF-C47C53AFB00E}" type="slidenum">
              <a:rPr lang="en-US" b="1"/>
              <a:pPr>
                <a:defRPr/>
              </a:pPr>
              <a:t>3</a:t>
            </a:fld>
            <a:endParaRPr lang="en-US" b="1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1355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Cost Rollup </a:t>
            </a:r>
            <a:r>
              <a:rPr lang="en-US" sz="2000" dirty="0"/>
              <a:t>And Item Cost Review</a:t>
            </a:r>
          </a:p>
          <a:p>
            <a:pPr lvl="1" eaLnBrk="1" hangingPunct="1"/>
            <a:r>
              <a:rPr lang="en-US" sz="1800" dirty="0"/>
              <a:t>Rollup and Rollup Cost Overview</a:t>
            </a:r>
          </a:p>
          <a:p>
            <a:pPr lvl="1" eaLnBrk="1" hangingPunct="1"/>
            <a:r>
              <a:rPr lang="en-US" sz="1800" dirty="0"/>
              <a:t>BOM Parameter Setup</a:t>
            </a:r>
          </a:p>
          <a:p>
            <a:pPr lvl="1" eaLnBrk="1" hangingPunct="1"/>
            <a:r>
              <a:rPr lang="en-US" sz="1800" dirty="0"/>
              <a:t>Define Departments and Overheads</a:t>
            </a:r>
          </a:p>
          <a:p>
            <a:pPr lvl="1" eaLnBrk="1" hangingPunct="1"/>
            <a:r>
              <a:rPr lang="en-US" sz="1800" dirty="0"/>
              <a:t>Define BOMs</a:t>
            </a:r>
          </a:p>
          <a:p>
            <a:pPr lvl="1" eaLnBrk="1" hangingPunct="1"/>
            <a:r>
              <a:rPr lang="en-US" sz="1800" dirty="0"/>
              <a:t>Define Routings and Standard Operations</a:t>
            </a:r>
            <a:endParaRPr lang="en-US" dirty="0"/>
          </a:p>
          <a:p>
            <a:pPr lvl="1" eaLnBrk="1" hangingPunct="1"/>
            <a:r>
              <a:rPr lang="en-US" sz="1800" dirty="0"/>
              <a:t>Supply Chain / Sourcing Rules Setup</a:t>
            </a:r>
          </a:p>
          <a:p>
            <a:pPr lvl="1" eaLnBrk="1" hangingPunct="1"/>
            <a:r>
              <a:rPr lang="en-US" sz="1800" dirty="0"/>
              <a:t>Make Item Costing</a:t>
            </a:r>
          </a:p>
          <a:p>
            <a:pPr lvl="1" eaLnBrk="1" hangingPunct="1"/>
            <a:r>
              <a:rPr lang="en-US" sz="1800" dirty="0"/>
              <a:t>Item Master and Cost Control Error Checking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09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D0B0C5E-2B28-4344-9D51-C5575ABBB1F3}" type="slidenum">
              <a:rPr lang="en-US" b="1"/>
              <a:pPr/>
              <a:t>30</a:t>
            </a:fld>
            <a:endParaRPr lang="en-US" b="1" dirty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Rollup </a:t>
            </a:r>
            <a:r>
              <a:rPr lang="en-US" dirty="0" smtClean="0"/>
              <a:t>Bill – With Component Yield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3400" y="9144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Bills of Material =&gt; Bills =&gt; Component Details Tab </a:t>
            </a:r>
            <a:endParaRPr lang="en-US" sz="1200" dirty="0">
              <a:solidFill>
                <a:srgbClr val="006C9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5562600"/>
            <a:ext cx="8001000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Org D2:  For every ten reworked desktop units, one replacement chassis is lost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309528"/>
            <a:ext cx="6327775" cy="425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219200"/>
            <a:ext cx="6804025" cy="455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D0B0C5E-2B28-4344-9D51-C5575ABBB1F3}" type="slidenum">
              <a:rPr lang="en-US" b="1"/>
              <a:pPr/>
              <a:t>31</a:t>
            </a:fld>
            <a:endParaRPr lang="en-US" b="1" dirty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39762"/>
          </a:xfrm>
        </p:spPr>
        <p:txBody>
          <a:bodyPr/>
          <a:lstStyle/>
          <a:p>
            <a:r>
              <a:rPr lang="en-US" dirty="0"/>
              <a:t>Cost </a:t>
            </a:r>
            <a:r>
              <a:rPr lang="en-US" dirty="0" smtClean="0"/>
              <a:t>Rollup Routing – No Assignment Sets</a:t>
            </a:r>
            <a:endParaRPr lang="en-US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3400" y="9144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Bills of Material =&gt; Routings =&gt; Routings</a:t>
            </a:r>
            <a:endParaRPr lang="en-US" sz="1200" dirty="0">
              <a:solidFill>
                <a:srgbClr val="006C9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5562600"/>
            <a:ext cx="8001000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Org D2:  If not available from M1, rework a deluxe desktop to make a standard one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257300"/>
            <a:ext cx="696118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D0B0C5E-2B28-4344-9D51-C5575ABBB1F3}" type="slidenum">
              <a:rPr lang="en-US" b="1"/>
              <a:pPr/>
              <a:t>32</a:t>
            </a:fld>
            <a:endParaRPr lang="en-US" b="1" dirty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39762"/>
          </a:xfrm>
        </p:spPr>
        <p:txBody>
          <a:bodyPr/>
          <a:lstStyle/>
          <a:p>
            <a:r>
              <a:rPr lang="en-US" dirty="0"/>
              <a:t>Cost </a:t>
            </a:r>
            <a:r>
              <a:rPr lang="en-US" dirty="0" smtClean="0"/>
              <a:t>Rollup Routing – No Assignment Sets</a:t>
            </a:r>
            <a:endParaRPr lang="en-US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3400" y="9422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Bills of Material =&gt; Routings =&gt; Routings =&gt; Button Operation Resources</a:t>
            </a:r>
            <a:endParaRPr lang="en-US" sz="1200" dirty="0">
              <a:solidFill>
                <a:srgbClr val="006C9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5562600"/>
            <a:ext cx="6477000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Org D2:  Each reworked Desktop unit takes 5 hours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CE43F146-9916-436A-AD9D-98F7265CC837}" type="slidenum">
              <a:rPr lang="en-US" b="1"/>
              <a:pPr/>
              <a:t>33</a:t>
            </a:fld>
            <a:endParaRPr lang="en-US" b="1" dirty="0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Cost </a:t>
            </a:r>
            <a:r>
              <a:rPr lang="en-US" dirty="0" smtClean="0"/>
              <a:t>Rollup – No Assignment  Sets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90" y="1371600"/>
            <a:ext cx="54578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1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D0B0C5E-2B28-4344-9D51-C5575ABBB1F3}" type="slidenum">
              <a:rPr lang="en-US" b="1"/>
              <a:pPr/>
              <a:t>34</a:t>
            </a:fld>
            <a:endParaRPr lang="en-US" b="1" dirty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Rollup Choices</a:t>
            </a:r>
          </a:p>
        </p:txBody>
      </p:sp>
      <p:pic>
        <p:nvPicPr>
          <p:cNvPr id="346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52575"/>
            <a:ext cx="55626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2000" y="3657600"/>
            <a:ext cx="8001000" cy="1371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Supply Chain Cost Rollup – No Report:  rolls up costs, changes Pending, but no report</a:t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Supply Chain Cost Rollup – </a:t>
            </a:r>
            <a:r>
              <a:rPr lang="en-US" sz="1400" dirty="0" smtClean="0">
                <a:solidFill>
                  <a:schemeClr val="tx1"/>
                </a:solidFill>
              </a:rPr>
              <a:t>Print </a:t>
            </a:r>
            <a:r>
              <a:rPr lang="en-US" sz="1400" dirty="0">
                <a:solidFill>
                  <a:schemeClr val="tx1"/>
                </a:solidFill>
              </a:rPr>
              <a:t>Report:  rolls up </a:t>
            </a:r>
            <a:r>
              <a:rPr lang="en-US" sz="1400" dirty="0" smtClean="0">
                <a:solidFill>
                  <a:schemeClr val="tx1"/>
                </a:solidFill>
              </a:rPr>
              <a:t>costs, </a:t>
            </a:r>
            <a:r>
              <a:rPr lang="en-US" sz="1400" dirty="0">
                <a:solidFill>
                  <a:schemeClr val="tx1"/>
                </a:solidFill>
              </a:rPr>
              <a:t>changes Pending </a:t>
            </a:r>
            <a:r>
              <a:rPr lang="en-US" sz="1400" dirty="0" smtClean="0">
                <a:solidFill>
                  <a:schemeClr val="tx1"/>
                </a:solidFill>
              </a:rPr>
              <a:t> and creates report</a:t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Temporary Supply </a:t>
            </a:r>
            <a:r>
              <a:rPr lang="en-US" sz="1400" dirty="0">
                <a:solidFill>
                  <a:schemeClr val="tx1"/>
                </a:solidFill>
              </a:rPr>
              <a:t>Chain Cost Rollup – </a:t>
            </a:r>
            <a:r>
              <a:rPr lang="en-US" sz="1400" dirty="0" smtClean="0">
                <a:solidFill>
                  <a:schemeClr val="tx1"/>
                </a:solidFill>
              </a:rPr>
              <a:t>Print </a:t>
            </a:r>
            <a:r>
              <a:rPr lang="en-US" sz="1400" dirty="0">
                <a:solidFill>
                  <a:schemeClr val="tx1"/>
                </a:solidFill>
              </a:rPr>
              <a:t>Report:  </a:t>
            </a:r>
            <a:r>
              <a:rPr lang="en-US" sz="1400" dirty="0" smtClean="0">
                <a:solidFill>
                  <a:schemeClr val="tx1"/>
                </a:solidFill>
              </a:rPr>
              <a:t>rolls up costs, only produces a report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7C28BEF-7BB3-455E-9DEB-4B4B5EEDE59D}" type="slidenum">
              <a:rPr lang="en-US" b="1"/>
              <a:pPr/>
              <a:t>35</a:t>
            </a:fld>
            <a:endParaRPr lang="en-US" b="1" dirty="0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39762"/>
          </a:xfrm>
        </p:spPr>
        <p:txBody>
          <a:bodyPr/>
          <a:lstStyle/>
          <a:p>
            <a:r>
              <a:rPr lang="en-US" dirty="0"/>
              <a:t>Cost Rollup Parameters – Within the Org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990600"/>
            <a:ext cx="5708650" cy="523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267200" y="3429000"/>
            <a:ext cx="4724400" cy="1219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47421"/>
              </a:buClr>
            </a:pPr>
            <a:r>
              <a:rPr lang="en-US" sz="1400" b="1" dirty="0" smtClean="0">
                <a:solidFill>
                  <a:schemeClr val="tx1"/>
                </a:solidFill>
              </a:rPr>
              <a:t>Rollup Options: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8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Single level – Goes down one level and rolls up costs</a:t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Full cost rollup – Fully explodes the BOM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000" dirty="0" smtClean="0">
                <a:latin typeface="Georgia" pitchFamily="18" charset="0"/>
              </a:rPr>
              <a:t>Two Concurrent Jobs are Submitted When You Run the Cost Rollup with Report:</a:t>
            </a:r>
          </a:p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endParaRPr lang="en-US" sz="2400" dirty="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endParaRPr lang="en-US" sz="2400" dirty="0" smtClean="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endParaRPr lang="en-US" sz="2400" dirty="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endParaRPr lang="en-US" sz="2400" dirty="0" smtClean="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endParaRPr lang="en-US" sz="1000" dirty="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000" dirty="0" smtClean="0">
                <a:latin typeface="Georgia" pitchFamily="18" charset="0"/>
              </a:rPr>
              <a:t>But only one job when you run Temporary Report:</a:t>
            </a:r>
            <a:r>
              <a:rPr lang="en-US" sz="2000" dirty="0">
                <a:latin typeface="Georgia" pitchFamily="18" charset="0"/>
              </a:rPr>
              <a:t/>
            </a:r>
            <a:br>
              <a:rPr lang="en-US" sz="2000" dirty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77000" y="6248400"/>
            <a:ext cx="2133600" cy="476250"/>
          </a:xfrm>
        </p:spPr>
        <p:txBody>
          <a:bodyPr/>
          <a:lstStyle/>
          <a:p>
            <a:r>
              <a:rPr lang="en-US" dirty="0"/>
              <a:t>  Slide </a:t>
            </a:r>
            <a:fld id="{23938C90-68C0-409F-9A05-F2DDF9E5C8F3}" type="slidenum">
              <a:rPr lang="en-US" b="1"/>
              <a:pPr/>
              <a:t>36</a:t>
            </a:fld>
            <a:endParaRPr lang="en-US" b="1" dirty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Rollup Concurrent Submission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286000"/>
            <a:ext cx="71707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" y="4648200"/>
            <a:ext cx="7180263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1295400"/>
            <a:ext cx="8639713" cy="4114800"/>
            <a:chOff x="381000" y="1295400"/>
            <a:chExt cx="8639713" cy="411480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295400"/>
              <a:ext cx="8639713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848600" y="17526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23938C90-68C0-409F-9A05-F2DDF9E5C8F3}" type="slidenum">
              <a:rPr lang="en-US" b="1"/>
              <a:pPr/>
              <a:t>37</a:t>
            </a:fld>
            <a:endParaRPr lang="en-US" b="1" dirty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Indented Bill of Material Cost </a:t>
            </a:r>
            <a:r>
              <a:rPr lang="en-US" dirty="0" smtClean="0"/>
              <a:t>Report 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905000" y="5715000"/>
            <a:ext cx="1219200" cy="457200"/>
          </a:xfrm>
          <a:prstGeom prst="wedgeRoundRectCallout">
            <a:avLst>
              <a:gd name="adj1" fmla="val 21217"/>
              <a:gd name="adj2" fmla="val -11183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Current Frozen Costs</a:t>
            </a:r>
            <a:endParaRPr lang="en-US" sz="1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352800" y="5715000"/>
            <a:ext cx="1219200" cy="457200"/>
          </a:xfrm>
          <a:prstGeom prst="wedgeRoundRectCallout">
            <a:avLst>
              <a:gd name="adj1" fmla="val -34737"/>
              <a:gd name="adj2" fmla="val -10540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As Reported Costs</a:t>
            </a:r>
            <a:endParaRPr lang="en-US" sz="1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467600" y="4953000"/>
            <a:ext cx="1219200" cy="533400"/>
          </a:xfrm>
          <a:prstGeom prst="wedgeRoundRectCallout">
            <a:avLst>
              <a:gd name="adj1" fmla="val 19684"/>
              <a:gd name="adj2" fmla="val -13954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Rolled Up Costs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19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820637"/>
            <a:ext cx="8763000" cy="1989363"/>
            <a:chOff x="228600" y="1820637"/>
            <a:chExt cx="8763000" cy="1989363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0637"/>
              <a:ext cx="8763000" cy="198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7848600" y="22860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23938C90-68C0-409F-9A05-F2DDF9E5C8F3}" type="slidenum">
              <a:rPr lang="en-US" b="1"/>
              <a:pPr/>
              <a:t>38</a:t>
            </a:fld>
            <a:endParaRPr lang="en-US" b="1" dirty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Indented Bill of Material Cost </a:t>
            </a:r>
            <a:r>
              <a:rPr lang="en-US" dirty="0" smtClean="0"/>
              <a:t>Report - Parameters 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4981574"/>
            <a:ext cx="838200" cy="962026"/>
          </a:xfrm>
          <a:prstGeom prst="wedgeRoundRectCallout">
            <a:avLst>
              <a:gd name="adj1" fmla="val -47873"/>
              <a:gd name="adj2" fmla="val -1871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Level 0 is the Top Level, each level after this “indents”</a:t>
            </a:r>
            <a:endParaRPr lang="en-US" sz="1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4114800"/>
            <a:ext cx="914400" cy="762000"/>
          </a:xfrm>
          <a:prstGeom prst="wedgeRoundRectCallout">
            <a:avLst>
              <a:gd name="adj1" fmla="val -35589"/>
              <a:gd name="adj2" fmla="val -9304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Operation Sequence from the routing</a:t>
            </a:r>
            <a:endParaRPr lang="en-US" sz="1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048000" y="1752600"/>
            <a:ext cx="914400" cy="685800"/>
          </a:xfrm>
          <a:prstGeom prst="wedgeRoundRectCallout">
            <a:avLst>
              <a:gd name="adj1" fmla="val -215832"/>
              <a:gd name="adj2" fmla="val 7738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The Org and Item you are rolling up</a:t>
            </a:r>
            <a:endParaRPr lang="en-US" sz="10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981200" y="4876800"/>
            <a:ext cx="4800600" cy="838200"/>
          </a:xfrm>
          <a:prstGeom prst="wedgeRoundRectCallout">
            <a:avLst>
              <a:gd name="adj1" fmla="val -55898"/>
              <a:gd name="adj2" fmla="val -21483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Composite report, with two headings, top heading for Item Numbers, bottom heading for Sub-Elements on a routing (or manually defined costs)</a:t>
            </a:r>
            <a:endParaRPr lang="en-US" sz="1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981200" y="1219200"/>
            <a:ext cx="914400" cy="609600"/>
          </a:xfrm>
          <a:prstGeom prst="wedgeRoundRectCallout">
            <a:avLst>
              <a:gd name="adj1" fmla="val -65528"/>
              <a:gd name="adj2" fmla="val 8200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Cost Type and other parameters</a:t>
            </a:r>
            <a:endParaRPr lang="en-US" sz="1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1371600"/>
            <a:ext cx="914400" cy="457200"/>
          </a:xfrm>
          <a:prstGeom prst="wedgeRoundRectCallout">
            <a:avLst>
              <a:gd name="adj1" fmla="val 78588"/>
              <a:gd name="adj2" fmla="val 10839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Effective date used</a:t>
            </a:r>
            <a:endParaRPr lang="en-US" sz="10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410200" y="2209800"/>
            <a:ext cx="914400" cy="457200"/>
          </a:xfrm>
          <a:prstGeom prst="wedgeRoundRectCallout">
            <a:avLst>
              <a:gd name="adj1" fmla="val 109076"/>
              <a:gd name="adj2" fmla="val -2574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Alternate BOM or Routing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2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025" y="1712411"/>
            <a:ext cx="8810625" cy="2859589"/>
            <a:chOff x="200025" y="1712411"/>
            <a:chExt cx="8810625" cy="2859589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" y="1712411"/>
              <a:ext cx="8810625" cy="2859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7848600" y="22098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23938C90-68C0-409F-9A05-F2DDF9E5C8F3}" type="slidenum">
              <a:rPr lang="en-US" b="1"/>
              <a:pPr/>
              <a:t>39</a:t>
            </a:fld>
            <a:endParaRPr lang="en-US" b="1" dirty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Indented </a:t>
            </a:r>
            <a:r>
              <a:rPr lang="en-US" dirty="0" smtClean="0"/>
              <a:t>BOM </a:t>
            </a:r>
            <a:r>
              <a:rPr lang="en-US" dirty="0"/>
              <a:t>Cost </a:t>
            </a:r>
            <a:r>
              <a:rPr lang="en-US" dirty="0" smtClean="0"/>
              <a:t>Report – Item Information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5562600"/>
            <a:ext cx="4191000" cy="523875"/>
          </a:xfrm>
          <a:prstGeom prst="wedgeRoundRectCallout">
            <a:avLst>
              <a:gd name="adj1" fmla="val -45452"/>
              <a:gd name="adj2" fmla="val -3184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 smtClean="0"/>
              <a:t>Level 0 is the Top Level, each level after this “indents”.</a:t>
            </a:r>
          </a:p>
          <a:p>
            <a:r>
              <a:rPr lang="en-US" sz="1000" dirty="0" smtClean="0"/>
              <a:t>Level .1 is the first “previous level” for components and its resources</a:t>
            </a:r>
            <a:endParaRPr lang="en-US" sz="1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752600" y="4648200"/>
            <a:ext cx="914400" cy="762000"/>
          </a:xfrm>
          <a:prstGeom prst="wedgeRoundRectCallout">
            <a:avLst>
              <a:gd name="adj1" fmla="val -148064"/>
              <a:gd name="adj2" fmla="val -7505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Operation Sequence from the routing</a:t>
            </a:r>
            <a:endParaRPr lang="en-US" sz="1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057400" y="2171700"/>
            <a:ext cx="457200" cy="342900"/>
          </a:xfrm>
          <a:prstGeom prst="wedgeRoundRectCallout">
            <a:avLst>
              <a:gd name="adj1" fmla="val 51195"/>
              <a:gd name="adj2" fmla="val 20108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Org</a:t>
            </a:r>
            <a:endParaRPr lang="en-US" sz="10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81000" y="2476500"/>
            <a:ext cx="1028700" cy="342900"/>
          </a:xfrm>
          <a:prstGeom prst="wedgeRoundRectCallout">
            <a:avLst>
              <a:gd name="adj1" fmla="val 31607"/>
              <a:gd name="adj2" fmla="val 1185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Item Number</a:t>
            </a:r>
            <a:endParaRPr lang="en-US" sz="1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486400" y="2381250"/>
            <a:ext cx="609600" cy="285750"/>
          </a:xfrm>
          <a:prstGeom prst="wedgeRoundRectCallout">
            <a:avLst>
              <a:gd name="adj1" fmla="val 6821"/>
              <a:gd name="adj2" fmla="val 16733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Assy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smtClean="0"/>
              <a:t>Qty</a:t>
            </a:r>
            <a:endParaRPr lang="en-US" sz="1000" dirty="0"/>
          </a:p>
        </p:txBody>
      </p:sp>
      <p:sp>
        <p:nvSpPr>
          <p:cNvPr id="14" name="Rounded Rectangle 13"/>
          <p:cNvSpPr/>
          <p:nvPr/>
        </p:nvSpPr>
        <p:spPr>
          <a:xfrm>
            <a:off x="152400" y="2819400"/>
            <a:ext cx="8839200" cy="53949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4742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667000" y="2171700"/>
            <a:ext cx="457200" cy="342900"/>
          </a:xfrm>
          <a:prstGeom prst="wedgeRoundRectCallout">
            <a:avLst>
              <a:gd name="adj1" fmla="val 51195"/>
              <a:gd name="adj2" fmla="val 20108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Rev</a:t>
            </a:r>
            <a:endParaRPr lang="en-US" sz="1000" dirty="0"/>
          </a:p>
        </p:txBody>
      </p:sp>
      <p:sp>
        <p:nvSpPr>
          <p:cNvPr id="2" name="Right Brace 1"/>
          <p:cNvSpPr/>
          <p:nvPr/>
        </p:nvSpPr>
        <p:spPr>
          <a:xfrm rot="16200000">
            <a:off x="3393240" y="2326438"/>
            <a:ext cx="376323" cy="609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200400" y="1828800"/>
            <a:ext cx="7620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000" dirty="0" smtClean="0">
                <a:solidFill>
                  <a:schemeClr val="tx1"/>
                </a:solidFill>
              </a:rPr>
              <a:t>Item Cost Controls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114800" y="2019300"/>
            <a:ext cx="533400" cy="342900"/>
          </a:xfrm>
          <a:prstGeom prst="wedgeRoundRectCallout">
            <a:avLst>
              <a:gd name="adj1" fmla="val -25443"/>
              <a:gd name="adj2" fmla="val 28051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Basis</a:t>
            </a:r>
            <a:endParaRPr lang="en-US" sz="10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4114800" y="4991100"/>
            <a:ext cx="914400" cy="342900"/>
          </a:xfrm>
          <a:prstGeom prst="wedgeRoundRectCallout">
            <a:avLst>
              <a:gd name="adj1" fmla="val -9371"/>
              <a:gd name="adj2" fmla="val -21908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Component Yield</a:t>
            </a:r>
            <a:endParaRPr lang="en-US" sz="1000" dirty="0"/>
          </a:p>
        </p:txBody>
      </p:sp>
      <p:sp>
        <p:nvSpPr>
          <p:cNvPr id="19" name="Rounded Rectangle 18"/>
          <p:cNvSpPr/>
          <p:nvPr/>
        </p:nvSpPr>
        <p:spPr>
          <a:xfrm>
            <a:off x="152400" y="3063240"/>
            <a:ext cx="8839200" cy="13716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4742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953000" y="2171700"/>
            <a:ext cx="533400" cy="342900"/>
          </a:xfrm>
          <a:prstGeom prst="wedgeRoundRectCallout">
            <a:avLst>
              <a:gd name="adj1" fmla="val -29571"/>
              <a:gd name="adj2" fmla="val 20075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Item UOM</a:t>
            </a:r>
            <a:endParaRPr lang="en-US" sz="10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5955030" y="4724400"/>
            <a:ext cx="902970" cy="342900"/>
          </a:xfrm>
          <a:prstGeom prst="wedgeRoundRectCallout">
            <a:avLst>
              <a:gd name="adj1" fmla="val -60974"/>
              <a:gd name="adj2" fmla="val -13526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Component Qty</a:t>
            </a:r>
            <a:endParaRPr lang="en-US" sz="10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6096000" y="2000250"/>
            <a:ext cx="609600" cy="285750"/>
          </a:xfrm>
          <a:prstGeom prst="wedgeRoundRectCallout">
            <a:avLst>
              <a:gd name="adj1" fmla="val -10680"/>
              <a:gd name="adj2" fmla="val 3062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Assy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smtClean="0"/>
              <a:t>Shrink</a:t>
            </a:r>
            <a:endParaRPr lang="en-US" sz="10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7239000" y="5181600"/>
            <a:ext cx="902970" cy="457200"/>
          </a:xfrm>
          <a:prstGeom prst="wedgeRoundRectCallout">
            <a:avLst>
              <a:gd name="adj1" fmla="val -52421"/>
              <a:gd name="adj2" fmla="val -21784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Component Extended Qty</a:t>
            </a:r>
            <a:endParaRPr lang="en-US" sz="1000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6858000" y="1924050"/>
            <a:ext cx="838200" cy="514350"/>
          </a:xfrm>
          <a:prstGeom prst="wedgeRoundRectCallout">
            <a:avLst>
              <a:gd name="adj1" fmla="val -21418"/>
              <a:gd name="adj2" fmla="val 15592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Assy Extended Qty</a:t>
            </a:r>
            <a:endParaRPr lang="en-US" sz="1000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7772400" y="1924050"/>
            <a:ext cx="609600" cy="285750"/>
          </a:xfrm>
          <a:prstGeom prst="wedgeRoundRectCallout">
            <a:avLst>
              <a:gd name="adj1" fmla="val -32555"/>
              <a:gd name="adj2" fmla="val 32962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Assy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smtClean="0"/>
              <a:t>Cost</a:t>
            </a:r>
            <a:endParaRPr lang="en-US" sz="1000" dirty="0"/>
          </a:p>
        </p:txBody>
      </p:sp>
      <p:sp>
        <p:nvSpPr>
          <p:cNvPr id="28" name="Rounded Rectangle 27"/>
          <p:cNvSpPr/>
          <p:nvPr/>
        </p:nvSpPr>
        <p:spPr>
          <a:xfrm>
            <a:off x="152400" y="4343400"/>
            <a:ext cx="8839200" cy="13716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4742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620000" y="4724400"/>
            <a:ext cx="902970" cy="304800"/>
          </a:xfrm>
          <a:prstGeom prst="wedgeRoundRectCallout">
            <a:avLst>
              <a:gd name="adj1" fmla="val -27722"/>
              <a:gd name="adj2" fmla="val -12515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Item Cost</a:t>
            </a:r>
            <a:endParaRPr lang="en-US" sz="10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8229600" y="5181600"/>
            <a:ext cx="781050" cy="457200"/>
          </a:xfrm>
          <a:prstGeom prst="wedgeRoundRectCallout">
            <a:avLst>
              <a:gd name="adj1" fmla="val 8772"/>
              <a:gd name="adj2" fmla="val -17393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Extended Cost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252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D6F54475-050D-4921-BDEC-5F27A067183E}" type="slidenum">
              <a:rPr lang="en-US" b="1"/>
              <a:pPr/>
              <a:t>4</a:t>
            </a:fld>
            <a:endParaRPr lang="en-US" b="1" dirty="0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458200" cy="639763"/>
          </a:xfrm>
        </p:spPr>
        <p:txBody>
          <a:bodyPr/>
          <a:lstStyle/>
          <a:p>
            <a:r>
              <a:rPr lang="en-US" dirty="0"/>
              <a:t>Item Costing Setup Overview</a:t>
            </a:r>
          </a:p>
        </p:txBody>
      </p:sp>
      <p:sp>
        <p:nvSpPr>
          <p:cNvPr id="497667" name="AutoShape 3"/>
          <p:cNvSpPr>
            <a:spLocks noChangeArrowheads="1"/>
          </p:cNvSpPr>
          <p:nvPr/>
        </p:nvSpPr>
        <p:spPr bwMode="auto">
          <a:xfrm>
            <a:off x="762000" y="4495800"/>
            <a:ext cx="1905000" cy="990600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549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762000" y="4632325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/>
              <a:t>Cost</a:t>
            </a:r>
            <a:br>
              <a:rPr lang="en-US" sz="2200" dirty="0"/>
            </a:br>
            <a:r>
              <a:rPr lang="en-US" sz="2200" dirty="0"/>
              <a:t>Types</a:t>
            </a:r>
          </a:p>
        </p:txBody>
      </p:sp>
      <p:sp>
        <p:nvSpPr>
          <p:cNvPr id="497669" name="AutoShape 5"/>
          <p:cNvSpPr>
            <a:spLocks noChangeArrowheads="1"/>
          </p:cNvSpPr>
          <p:nvPr/>
        </p:nvSpPr>
        <p:spPr bwMode="auto">
          <a:xfrm>
            <a:off x="3581400" y="2667000"/>
            <a:ext cx="1905000" cy="990600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549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3581400" y="281940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/>
              <a:t>Sub-Elements</a:t>
            </a:r>
          </a:p>
        </p:txBody>
      </p:sp>
      <p:sp>
        <p:nvSpPr>
          <p:cNvPr id="497672" name="AutoShape 8"/>
          <p:cNvSpPr>
            <a:spLocks noChangeArrowheads="1"/>
          </p:cNvSpPr>
          <p:nvPr/>
        </p:nvSpPr>
        <p:spPr bwMode="auto">
          <a:xfrm>
            <a:off x="3581400" y="1219200"/>
            <a:ext cx="1905000" cy="990600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549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200" dirty="0"/>
          </a:p>
        </p:txBody>
      </p:sp>
      <p:sp>
        <p:nvSpPr>
          <p:cNvPr id="497673" name="Text Box 9"/>
          <p:cNvSpPr txBox="1">
            <a:spLocks noChangeArrowheads="1"/>
          </p:cNvSpPr>
          <p:nvPr/>
        </p:nvSpPr>
        <p:spPr bwMode="auto">
          <a:xfrm>
            <a:off x="3581400" y="137160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/>
              <a:t>Sub-Element Defaults</a:t>
            </a:r>
          </a:p>
        </p:txBody>
      </p:sp>
      <p:sp>
        <p:nvSpPr>
          <p:cNvPr id="497674" name="AutoShape 10"/>
          <p:cNvSpPr>
            <a:spLocks noChangeArrowheads="1"/>
          </p:cNvSpPr>
          <p:nvPr/>
        </p:nvSpPr>
        <p:spPr bwMode="auto">
          <a:xfrm>
            <a:off x="2819400" y="47244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47421"/>
              </a:gs>
              <a:gs pos="100000">
                <a:srgbClr val="F47421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75" name="AutoShape 11"/>
          <p:cNvSpPr>
            <a:spLocks noChangeArrowheads="1"/>
          </p:cNvSpPr>
          <p:nvPr/>
        </p:nvSpPr>
        <p:spPr bwMode="auto">
          <a:xfrm>
            <a:off x="3581400" y="4495800"/>
            <a:ext cx="1905000" cy="990600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549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76" name="Text Box 12"/>
          <p:cNvSpPr txBox="1">
            <a:spLocks noChangeArrowheads="1"/>
          </p:cNvSpPr>
          <p:nvPr/>
        </p:nvSpPr>
        <p:spPr bwMode="auto">
          <a:xfrm>
            <a:off x="3581400" y="4754563"/>
            <a:ext cx="182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/>
              <a:t>Item Costing</a:t>
            </a:r>
          </a:p>
        </p:txBody>
      </p:sp>
      <p:sp>
        <p:nvSpPr>
          <p:cNvPr id="497677" name="AutoShape 13"/>
          <p:cNvSpPr>
            <a:spLocks noChangeArrowheads="1"/>
          </p:cNvSpPr>
          <p:nvPr/>
        </p:nvSpPr>
        <p:spPr bwMode="auto">
          <a:xfrm rot="-1377827">
            <a:off x="5715000" y="43434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47421"/>
              </a:gs>
              <a:gs pos="100000">
                <a:srgbClr val="F47421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78" name="AutoShape 14"/>
          <p:cNvSpPr>
            <a:spLocks noChangeArrowheads="1"/>
          </p:cNvSpPr>
          <p:nvPr/>
        </p:nvSpPr>
        <p:spPr bwMode="auto">
          <a:xfrm>
            <a:off x="6553200" y="3886200"/>
            <a:ext cx="1905000" cy="990600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549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79" name="Text Box 15"/>
          <p:cNvSpPr txBox="1">
            <a:spLocks noChangeArrowheads="1"/>
          </p:cNvSpPr>
          <p:nvPr/>
        </p:nvSpPr>
        <p:spPr bwMode="auto">
          <a:xfrm>
            <a:off x="6553200" y="403860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/>
              <a:t>Cost Mass Edits</a:t>
            </a:r>
          </a:p>
        </p:txBody>
      </p:sp>
      <p:sp>
        <p:nvSpPr>
          <p:cNvPr id="497680" name="AutoShape 16"/>
          <p:cNvSpPr>
            <a:spLocks noChangeArrowheads="1"/>
          </p:cNvSpPr>
          <p:nvPr/>
        </p:nvSpPr>
        <p:spPr bwMode="auto">
          <a:xfrm rot="5400000">
            <a:off x="4191000" y="38100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47421"/>
              </a:gs>
              <a:gs pos="100000">
                <a:srgbClr val="F47421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81" name="AutoShape 17"/>
          <p:cNvSpPr>
            <a:spLocks noChangeArrowheads="1"/>
          </p:cNvSpPr>
          <p:nvPr/>
        </p:nvSpPr>
        <p:spPr bwMode="auto">
          <a:xfrm rot="1361327">
            <a:off x="5715000" y="49530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47421"/>
              </a:gs>
              <a:gs pos="100000">
                <a:srgbClr val="F47421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82" name="AutoShape 18"/>
          <p:cNvSpPr>
            <a:spLocks noChangeArrowheads="1"/>
          </p:cNvSpPr>
          <p:nvPr/>
        </p:nvSpPr>
        <p:spPr bwMode="auto">
          <a:xfrm>
            <a:off x="6553200" y="5105400"/>
            <a:ext cx="1905000" cy="990600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549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83" name="Text Box 19"/>
          <p:cNvSpPr txBox="1">
            <a:spLocks noChangeArrowheads="1"/>
          </p:cNvSpPr>
          <p:nvPr/>
        </p:nvSpPr>
        <p:spPr bwMode="auto">
          <a:xfrm>
            <a:off x="6553200" y="525780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/>
              <a:t>Cost</a:t>
            </a:r>
            <a:br>
              <a:rPr lang="en-US" sz="2200" dirty="0"/>
            </a:br>
            <a:r>
              <a:rPr lang="en-US" sz="2200" dirty="0"/>
              <a:t>Rollup</a:t>
            </a:r>
          </a:p>
        </p:txBody>
      </p:sp>
      <p:sp>
        <p:nvSpPr>
          <p:cNvPr id="497684" name="AutoShape 20"/>
          <p:cNvSpPr>
            <a:spLocks noChangeArrowheads="1"/>
          </p:cNvSpPr>
          <p:nvPr/>
        </p:nvSpPr>
        <p:spPr bwMode="auto">
          <a:xfrm>
            <a:off x="762000" y="2667000"/>
            <a:ext cx="1905000" cy="990600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549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85" name="Text Box 21"/>
          <p:cNvSpPr txBox="1">
            <a:spLocks noChangeArrowheads="1"/>
          </p:cNvSpPr>
          <p:nvPr/>
        </p:nvSpPr>
        <p:spPr bwMode="auto">
          <a:xfrm>
            <a:off x="762000" y="2803525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/>
              <a:t>Org</a:t>
            </a:r>
            <a:br>
              <a:rPr lang="en-US" sz="2200" dirty="0"/>
            </a:br>
            <a:r>
              <a:rPr lang="en-US" sz="2200" dirty="0"/>
              <a:t>Setup</a:t>
            </a:r>
          </a:p>
        </p:txBody>
      </p:sp>
      <p:sp>
        <p:nvSpPr>
          <p:cNvPr id="497687" name="AutoShape 23"/>
          <p:cNvSpPr>
            <a:spLocks noChangeArrowheads="1"/>
          </p:cNvSpPr>
          <p:nvPr/>
        </p:nvSpPr>
        <p:spPr bwMode="auto">
          <a:xfrm>
            <a:off x="2819400" y="28956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47421"/>
              </a:gs>
              <a:gs pos="100000">
                <a:srgbClr val="F47421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93" name="AutoShape 29"/>
          <p:cNvSpPr>
            <a:spLocks noChangeArrowheads="1"/>
          </p:cNvSpPr>
          <p:nvPr/>
        </p:nvSpPr>
        <p:spPr bwMode="auto">
          <a:xfrm rot="16200000">
            <a:off x="4343400" y="2133600"/>
            <a:ext cx="304800" cy="6096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47421"/>
              </a:gs>
              <a:gs pos="100000">
                <a:srgbClr val="F47421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7696" name="Rectangle 32"/>
          <p:cNvSpPr>
            <a:spLocks noChangeArrowheads="1"/>
          </p:cNvSpPr>
          <p:nvPr/>
        </p:nvSpPr>
        <p:spPr bwMode="auto">
          <a:xfrm>
            <a:off x="6400800" y="3657600"/>
            <a:ext cx="2209800" cy="2590800"/>
          </a:xfrm>
          <a:prstGeom prst="rect">
            <a:avLst/>
          </a:prstGeom>
          <a:noFill/>
          <a:ln w="2857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709738"/>
            <a:ext cx="55530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23938C90-68C0-409F-9A05-F2DDF9E5C8F3}" type="slidenum">
              <a:rPr lang="en-US" b="1"/>
              <a:pPr/>
              <a:t>40</a:t>
            </a:fld>
            <a:endParaRPr lang="en-US" b="1" dirty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Indented </a:t>
            </a:r>
            <a:r>
              <a:rPr lang="en-US" dirty="0" smtClean="0"/>
              <a:t>BOM </a:t>
            </a:r>
            <a:r>
              <a:rPr lang="en-US" dirty="0"/>
              <a:t>Cost </a:t>
            </a:r>
            <a:r>
              <a:rPr lang="en-US" dirty="0" smtClean="0"/>
              <a:t>Report – Report Profile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371600" y="5410200"/>
            <a:ext cx="5715000" cy="523875"/>
          </a:xfrm>
          <a:prstGeom prst="wedgeRoundRectCallout">
            <a:avLst>
              <a:gd name="adj1" fmla="val -28349"/>
              <a:gd name="adj2" fmla="val -59890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This profile governs the Inventory, BOM, WIP and Costing report precision for quantities (not used on Purchasing Reports)</a:t>
            </a:r>
            <a:endParaRPr lang="en-US" sz="1400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3400" y="11708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Setup =&gt; Profiles =&gt; INV:  Dynamic Precision Option for Quantity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600200"/>
            <a:ext cx="8858250" cy="2951107"/>
            <a:chOff x="152400" y="1600200"/>
            <a:chExt cx="8858250" cy="2951107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600200"/>
              <a:ext cx="8858250" cy="2951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848600" y="20574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23938C90-68C0-409F-9A05-F2DDF9E5C8F3}" type="slidenum">
              <a:rPr lang="en-US" b="1"/>
              <a:pPr/>
              <a:t>41</a:t>
            </a:fld>
            <a:endParaRPr lang="en-US" b="1" dirty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Indented </a:t>
            </a:r>
            <a:r>
              <a:rPr lang="en-US" dirty="0" smtClean="0"/>
              <a:t>BOM </a:t>
            </a:r>
            <a:r>
              <a:rPr lang="en-US" dirty="0"/>
              <a:t>Cost </a:t>
            </a:r>
            <a:r>
              <a:rPr lang="en-US" dirty="0" smtClean="0"/>
              <a:t>Report – Resource Info.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5562600"/>
            <a:ext cx="4191000" cy="523875"/>
          </a:xfrm>
          <a:prstGeom prst="wedgeRoundRectCallout">
            <a:avLst>
              <a:gd name="adj1" fmla="val -42259"/>
              <a:gd name="adj2" fmla="val -27584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 smtClean="0"/>
              <a:t>Level 0 is the Top Level, each level after this “indents”.</a:t>
            </a:r>
          </a:p>
          <a:p>
            <a:r>
              <a:rPr lang="en-US" sz="1000" dirty="0" smtClean="0"/>
              <a:t>Level .1 is the first “previous level” for components and its resources</a:t>
            </a:r>
            <a:endParaRPr lang="en-US" sz="1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914400" y="4343400"/>
            <a:ext cx="914400" cy="762000"/>
          </a:xfrm>
          <a:prstGeom prst="wedgeRoundRectCallout">
            <a:avLst>
              <a:gd name="adj1" fmla="val -51722"/>
              <a:gd name="adj2" fmla="val -1204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Operation Sequence from the routing</a:t>
            </a:r>
            <a:endParaRPr lang="en-US" sz="1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981200" y="2095500"/>
            <a:ext cx="533400" cy="342900"/>
          </a:xfrm>
          <a:prstGeom prst="wedgeRoundRectCallout">
            <a:avLst>
              <a:gd name="adj1" fmla="val 51195"/>
              <a:gd name="adj2" fmla="val 20108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Dept.</a:t>
            </a:r>
            <a:endParaRPr lang="en-US" sz="10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81000" y="2476500"/>
            <a:ext cx="1028700" cy="342900"/>
          </a:xfrm>
          <a:prstGeom prst="wedgeRoundRectCallout">
            <a:avLst>
              <a:gd name="adj1" fmla="val 27271"/>
              <a:gd name="adj2" fmla="val 8274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Cost Element</a:t>
            </a:r>
            <a:endParaRPr lang="en-US" sz="10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667000" y="2095500"/>
            <a:ext cx="457200" cy="342900"/>
          </a:xfrm>
          <a:prstGeom prst="wedgeRoundRectCallout">
            <a:avLst>
              <a:gd name="adj1" fmla="val 51195"/>
              <a:gd name="adj2" fmla="val 20108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Rev</a:t>
            </a:r>
            <a:endParaRPr lang="en-US" sz="10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4114800" y="1981200"/>
            <a:ext cx="533400" cy="342900"/>
          </a:xfrm>
          <a:prstGeom prst="wedgeRoundRectCallout">
            <a:avLst>
              <a:gd name="adj1" fmla="val -33805"/>
              <a:gd name="adj2" fmla="val 25774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Basis</a:t>
            </a:r>
            <a:endParaRPr lang="en-US" sz="1000" dirty="0"/>
          </a:p>
        </p:txBody>
      </p:sp>
      <p:sp>
        <p:nvSpPr>
          <p:cNvPr id="19" name="Rounded Rectangle 18"/>
          <p:cNvSpPr/>
          <p:nvPr/>
        </p:nvSpPr>
        <p:spPr>
          <a:xfrm>
            <a:off x="152400" y="3072384"/>
            <a:ext cx="8839200" cy="12801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4742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191000" y="4038600"/>
            <a:ext cx="533400" cy="342900"/>
          </a:xfrm>
          <a:prstGeom prst="wedgeRoundRectCallout">
            <a:avLst>
              <a:gd name="adj1" fmla="val 79052"/>
              <a:gd name="adj2" fmla="val -21801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Res UOM</a:t>
            </a:r>
            <a:endParaRPr lang="en-US" sz="10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5791200" y="4038600"/>
            <a:ext cx="990600" cy="457200"/>
          </a:xfrm>
          <a:prstGeom prst="wedgeRoundRectCallout">
            <a:avLst>
              <a:gd name="adj1" fmla="val -47541"/>
              <a:gd name="adj2" fmla="val -18078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Rate or Amount  per UOM</a:t>
            </a:r>
            <a:endParaRPr lang="en-US" sz="10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6096000" y="1981200"/>
            <a:ext cx="609600" cy="457200"/>
          </a:xfrm>
          <a:prstGeom prst="wedgeRoundRectCallout">
            <a:avLst>
              <a:gd name="adj1" fmla="val -16930"/>
              <a:gd name="adj2" fmla="val 16671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Res Basis Factor</a:t>
            </a:r>
            <a:endParaRPr lang="en-US" sz="10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7021830" y="4038600"/>
            <a:ext cx="902970" cy="457200"/>
          </a:xfrm>
          <a:prstGeom prst="wedgeRoundRectCallout">
            <a:avLst>
              <a:gd name="adj1" fmla="val -27903"/>
              <a:gd name="adj2" fmla="val -17525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Extended Res Rate or Amount</a:t>
            </a:r>
            <a:endParaRPr lang="en-US" sz="1000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7239000" y="1905000"/>
            <a:ext cx="838200" cy="285750"/>
          </a:xfrm>
          <a:prstGeom prst="wedgeRoundRectCallout">
            <a:avLst>
              <a:gd name="adj1" fmla="val -12100"/>
              <a:gd name="adj2" fmla="val 3662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Resource Unit Cost</a:t>
            </a:r>
            <a:endParaRPr lang="en-US" sz="10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8153400" y="1676400"/>
            <a:ext cx="857250" cy="590550"/>
          </a:xfrm>
          <a:prstGeom prst="wedgeRoundRectCallout">
            <a:avLst>
              <a:gd name="adj1" fmla="val -10716"/>
              <a:gd name="adj2" fmla="val 18930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Res Extended Cost</a:t>
            </a:r>
            <a:endParaRPr lang="en-US" sz="10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2819401" y="3876500"/>
            <a:ext cx="762000" cy="466900"/>
          </a:xfrm>
          <a:prstGeom prst="wedgeRoundRectCallout">
            <a:avLst>
              <a:gd name="adj1" fmla="val 71082"/>
              <a:gd name="adj2" fmla="val -13611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Resource Cost Controls</a:t>
            </a:r>
            <a:endParaRPr lang="en-US" sz="1000" dirty="0"/>
          </a:p>
        </p:txBody>
      </p:sp>
      <p:sp>
        <p:nvSpPr>
          <p:cNvPr id="30" name="Rounded Rectangle 29"/>
          <p:cNvSpPr/>
          <p:nvPr/>
        </p:nvSpPr>
        <p:spPr>
          <a:xfrm>
            <a:off x="4953000" y="5410200"/>
            <a:ext cx="3886200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200" b="1" dirty="0" smtClean="0">
                <a:solidFill>
                  <a:schemeClr val="tx1"/>
                </a:solidFill>
              </a:rPr>
              <a:t>REWORK Res:  5 hours X $20 = $100.00000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658100" y="3429000"/>
            <a:ext cx="647700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527413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23938C90-68C0-409F-9A05-F2DDF9E5C8F3}" type="slidenum">
              <a:rPr lang="en-US" b="1"/>
              <a:pPr/>
              <a:t>42</a:t>
            </a:fld>
            <a:endParaRPr lang="en-US" b="1" dirty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Indented </a:t>
            </a:r>
            <a:r>
              <a:rPr lang="en-US" dirty="0" smtClean="0"/>
              <a:t>BOM </a:t>
            </a:r>
            <a:r>
              <a:rPr lang="en-US" dirty="0"/>
              <a:t>Cost </a:t>
            </a:r>
            <a:r>
              <a:rPr lang="en-US" dirty="0" smtClean="0"/>
              <a:t>Report – Resource Info.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3048000" y="1295400"/>
            <a:ext cx="5410200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400" b="1" dirty="0" smtClean="0">
                <a:solidFill>
                  <a:schemeClr val="tx1"/>
                </a:solidFill>
              </a:rPr>
              <a:t>Resource Usage on Routing X Rate = Extended Amount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800" dirty="0" smtClean="0">
              <a:solidFill>
                <a:schemeClr val="tx1"/>
              </a:solidFill>
            </a:endParaRPr>
          </a:p>
          <a:p>
            <a:pPr algn="ctr">
              <a:buClr>
                <a:srgbClr val="F47421"/>
              </a:buClr>
            </a:pPr>
            <a:r>
              <a:rPr lang="en-US" sz="1400" dirty="0">
                <a:solidFill>
                  <a:schemeClr val="tx1"/>
                </a:solidFill>
              </a:rPr>
              <a:t>5</a:t>
            </a:r>
            <a:r>
              <a:rPr lang="en-US" sz="1400" dirty="0" smtClean="0">
                <a:solidFill>
                  <a:schemeClr val="tx1"/>
                </a:solidFill>
              </a:rPr>
              <a:t>  X 20 = 100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3354729"/>
            <a:ext cx="4637088" cy="28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rved Left Arrow 8"/>
          <p:cNvSpPr/>
          <p:nvPr/>
        </p:nvSpPr>
        <p:spPr>
          <a:xfrm rot="7260411" flipV="1">
            <a:off x="3314622" y="4436067"/>
            <a:ext cx="387715" cy="15604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23938C90-68C0-409F-9A05-F2DDF9E5C8F3}" type="slidenum">
              <a:rPr lang="en-US" b="1"/>
              <a:pPr/>
              <a:t>43</a:t>
            </a:fld>
            <a:endParaRPr lang="en-US" b="1" dirty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Indented </a:t>
            </a:r>
            <a:r>
              <a:rPr lang="en-US" dirty="0" smtClean="0"/>
              <a:t>BOM </a:t>
            </a:r>
            <a:r>
              <a:rPr lang="en-US" dirty="0"/>
              <a:t>Cost </a:t>
            </a:r>
            <a:r>
              <a:rPr lang="en-US" dirty="0" smtClean="0"/>
              <a:t>Report – Overhead Info.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3" y="1219200"/>
            <a:ext cx="4075907" cy="219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4495800" y="1371600"/>
            <a:ext cx="4495800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400" b="1" dirty="0" smtClean="0">
                <a:solidFill>
                  <a:schemeClr val="tx1"/>
                </a:solidFill>
              </a:rPr>
              <a:t>Overhead With “Item” basis</a:t>
            </a:r>
          </a:p>
          <a:p>
            <a:pPr algn="ctr">
              <a:buClr>
                <a:srgbClr val="F47421"/>
              </a:buClr>
            </a:pPr>
            <a:r>
              <a:rPr lang="en-US" sz="1400" b="1" dirty="0" smtClean="0">
                <a:solidFill>
                  <a:schemeClr val="tx1"/>
                </a:solidFill>
              </a:rPr>
              <a:t>Overhead Usage X Rate = Extended Amount</a:t>
            </a:r>
            <a:endParaRPr lang="en-US" sz="800" dirty="0" smtClean="0">
              <a:solidFill>
                <a:schemeClr val="tx1"/>
              </a:solidFill>
            </a:endParaRPr>
          </a:p>
          <a:p>
            <a:pPr algn="ctr">
              <a:buClr>
                <a:srgbClr val="F47421"/>
              </a:buClr>
            </a:pPr>
            <a:r>
              <a:rPr lang="en-US" sz="1400" dirty="0">
                <a:solidFill>
                  <a:schemeClr val="tx1"/>
                </a:solidFill>
              </a:rPr>
              <a:t>1</a:t>
            </a:r>
            <a:r>
              <a:rPr lang="en-US" sz="1400" dirty="0" smtClean="0">
                <a:solidFill>
                  <a:schemeClr val="tx1"/>
                </a:solidFill>
              </a:rPr>
              <a:t> X 100 = 100.00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7" y="3276814"/>
            <a:ext cx="5865813" cy="294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rved Left Arrow 7"/>
          <p:cNvSpPr/>
          <p:nvPr/>
        </p:nvSpPr>
        <p:spPr>
          <a:xfrm rot="7260411" flipH="1" flipV="1">
            <a:off x="4605614" y="2421701"/>
            <a:ext cx="481099" cy="15604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021178"/>
            <a:ext cx="8839200" cy="4236622"/>
            <a:chOff x="152400" y="1021178"/>
            <a:chExt cx="8839200" cy="4236622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21178"/>
              <a:ext cx="8839200" cy="4236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848600" y="15240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23938C90-68C0-409F-9A05-F2DDF9E5C8F3}" type="slidenum">
              <a:rPr lang="en-US" b="1"/>
              <a:pPr/>
              <a:t>44</a:t>
            </a:fld>
            <a:endParaRPr lang="en-US" b="1" dirty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39762"/>
          </a:xfrm>
        </p:spPr>
        <p:txBody>
          <a:bodyPr/>
          <a:lstStyle/>
          <a:p>
            <a:r>
              <a:rPr lang="en-US" dirty="0"/>
              <a:t>Indented Bill of Material Cost </a:t>
            </a:r>
            <a:r>
              <a:rPr lang="en-US" dirty="0" smtClean="0"/>
              <a:t>Report - Summary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752600" y="5562600"/>
            <a:ext cx="1219200" cy="609600"/>
          </a:xfrm>
          <a:prstGeom prst="wedgeRoundRectCallout">
            <a:avLst>
              <a:gd name="adj1" fmla="val 20302"/>
              <a:gd name="adj2" fmla="val -10024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Current Frozen Costs</a:t>
            </a:r>
            <a:endParaRPr lang="en-US" sz="12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200400" y="5638800"/>
            <a:ext cx="1219200" cy="533400"/>
          </a:xfrm>
          <a:prstGeom prst="wedgeRoundRectCallout">
            <a:avLst>
              <a:gd name="adj1" fmla="val -23761"/>
              <a:gd name="adj2" fmla="val -11446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As Reported Costs</a:t>
            </a:r>
            <a:endParaRPr lang="en-US" sz="1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391400" y="4800600"/>
            <a:ext cx="1219200" cy="609600"/>
          </a:xfrm>
          <a:prstGeom prst="wedgeRoundRectCallout">
            <a:avLst>
              <a:gd name="adj1" fmla="val 32489"/>
              <a:gd name="adj2" fmla="val -13954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Assembly Rolled Up Costs</a:t>
            </a:r>
            <a:endParaRPr lang="en-US" sz="1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648200" y="5638800"/>
            <a:ext cx="1219200" cy="533400"/>
          </a:xfrm>
          <a:prstGeom prst="wedgeRoundRectCallout">
            <a:avLst>
              <a:gd name="adj1" fmla="val -56554"/>
              <a:gd name="adj2" fmla="val -12547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Difference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99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A7250B25-CC89-4C7D-93BF-33689B2B14B4}" type="slidenum">
              <a:rPr lang="en-US" b="1"/>
              <a:pPr/>
              <a:t>45</a:t>
            </a:fld>
            <a:endParaRPr lang="en-US" b="1" dirty="0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Rollup – Item Cost Inquiry</a:t>
            </a:r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>
                <a:latin typeface="Georgia" pitchFamily="18" charset="0"/>
              </a:rPr>
              <a:t>Look at a Make Item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endParaRPr lang="en-US" sz="2000" dirty="0">
              <a:latin typeface="Georgia" pitchFamily="18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33400" y="11708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371725"/>
            <a:ext cx="47148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867400" y="4724400"/>
            <a:ext cx="1062038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257300"/>
            <a:ext cx="718978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463775FF-F2DF-4697-BED4-8032A6A791E9}" type="slidenum">
              <a:rPr lang="en-US" b="1"/>
              <a:pPr/>
              <a:t>46</a:t>
            </a:fld>
            <a:endParaRPr lang="en-US" b="1" dirty="0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639762"/>
          </a:xfrm>
        </p:spPr>
        <p:txBody>
          <a:bodyPr/>
          <a:lstStyle/>
          <a:p>
            <a:r>
              <a:rPr lang="en-US" dirty="0"/>
              <a:t>Item Cost Summary – Make Item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53200" y="5486400"/>
            <a:ext cx="15240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33400" y="9144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295400"/>
            <a:ext cx="7189787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639762"/>
          </a:xfrm>
        </p:spPr>
        <p:txBody>
          <a:bodyPr/>
          <a:lstStyle/>
          <a:p>
            <a:r>
              <a:rPr lang="en-US" dirty="0"/>
              <a:t>Item Cost </a:t>
            </a:r>
            <a:r>
              <a:rPr lang="en-US" dirty="0" smtClean="0"/>
              <a:t>Details </a:t>
            </a:r>
            <a:r>
              <a:rPr lang="en-US" dirty="0"/>
              <a:t>– Make Item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737EC399-3211-4E3C-B997-0F25490A9D60}" type="slidenum">
              <a:rPr lang="en-US" b="1"/>
              <a:pPr/>
              <a:t>47</a:t>
            </a:fld>
            <a:endParaRPr lang="en-US" b="1" dirty="0"/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6629400" y="5562600"/>
            <a:ext cx="15240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33400" y="9144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 =&gt; Open Button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C8EF821F-7BBE-4C50-82C8-37AAB4D41758}" type="slidenum">
              <a:rPr lang="en-US" b="1"/>
              <a:pPr/>
              <a:t>48</a:t>
            </a:fld>
            <a:endParaRPr lang="en-US" b="1" dirty="0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Directly Edit </a:t>
            </a:r>
            <a:r>
              <a:rPr lang="en-US" dirty="0" smtClean="0"/>
              <a:t>Rolled Up Costs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798220" y="2286000"/>
            <a:ext cx="3964780" cy="3200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47421"/>
              </a:buClr>
            </a:pPr>
            <a:r>
              <a:rPr lang="en-US" sz="1400" b="1" dirty="0" smtClean="0">
                <a:solidFill>
                  <a:schemeClr val="tx1"/>
                </a:solidFill>
              </a:rPr>
              <a:t>Turn Off Default Controls to:</a:t>
            </a:r>
          </a:p>
          <a:p>
            <a:pPr>
              <a:buClr>
                <a:srgbClr val="F47421"/>
              </a:buClr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171450" indent="-1714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tx1"/>
                </a:solidFill>
              </a:rPr>
              <a:t>Used by the Cost Rollup to get cost controls:</a:t>
            </a:r>
          </a:p>
          <a:p>
            <a:pPr marL="628650" lvl="1" indent="-1714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tx1"/>
                </a:solidFill>
              </a:rPr>
              <a:t>Based on rollup</a:t>
            </a:r>
          </a:p>
          <a:p>
            <a:pPr marL="628650" lvl="1" indent="-1714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tx1"/>
                </a:solidFill>
              </a:rPr>
              <a:t>Lot size</a:t>
            </a:r>
          </a:p>
          <a:p>
            <a:pPr marL="628650" lvl="1" indent="-1714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tx1"/>
                </a:solidFill>
              </a:rPr>
              <a:t>Shrinkage rate</a:t>
            </a:r>
          </a:p>
          <a:p>
            <a:pPr marL="628650" lvl="1" indent="-1714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tx1"/>
                </a:solidFill>
              </a:rPr>
              <a:t>Inventory asset</a:t>
            </a:r>
          </a:p>
          <a:p>
            <a:pPr marL="171450" indent="-1714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tx1"/>
                </a:solidFill>
              </a:rPr>
              <a:t>Turn off default controls to make changes to these controls</a:t>
            </a:r>
          </a:p>
          <a:p>
            <a:pPr marL="171450" indent="-1714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tx1"/>
                </a:solidFill>
              </a:rPr>
              <a:t>Turn off default controls to allow you to manually enter costs</a:t>
            </a:r>
          </a:p>
          <a:p>
            <a:pPr>
              <a:buClr>
                <a:srgbClr val="F47421"/>
              </a:buClr>
            </a:pP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4925"/>
            <a:ext cx="42005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7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28725"/>
            <a:ext cx="7161213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D75F6B8-788E-436D-BE30-1DEB9E21298C}" type="slidenum">
              <a:rPr lang="en-US" b="1"/>
              <a:pPr/>
              <a:t>49</a:t>
            </a:fld>
            <a:endParaRPr lang="en-US" b="1" dirty="0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639762"/>
          </a:xfrm>
        </p:spPr>
        <p:txBody>
          <a:bodyPr/>
          <a:lstStyle/>
          <a:p>
            <a:r>
              <a:rPr lang="en-US" dirty="0"/>
              <a:t>Cost Details for Make Items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48400" y="2667000"/>
            <a:ext cx="2590800" cy="762000"/>
          </a:xfrm>
          <a:prstGeom prst="wedgeRoundRectCallout">
            <a:avLst>
              <a:gd name="adj1" fmla="val -53631"/>
              <a:gd name="adj2" fmla="val 11062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Regardless of your extended decimal precision settings you can still see more detail here</a:t>
            </a:r>
            <a:endParaRPr lang="en-US" sz="1200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33400" y="9144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 =&gt; Costs Button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66E1D959-D76E-432B-B8B5-AB809E394558}" type="slidenum">
              <a:rPr lang="en-US" b="1"/>
              <a:pPr/>
              <a:t>5</a:t>
            </a:fld>
            <a:endParaRPr lang="en-US" b="1" dirty="0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Setup - Subelements (Refresher)</a:t>
            </a:r>
          </a:p>
        </p:txBody>
      </p:sp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>
                <a:latin typeface="Georgia" pitchFamily="18" charset="0"/>
              </a:rPr>
              <a:t>Resources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endParaRPr lang="en-US" sz="2000" dirty="0">
              <a:latin typeface="Georgia" pitchFamily="18" charset="0"/>
            </a:endParaRP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533400" y="2286000"/>
            <a:ext cx="1752600" cy="1323439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549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33400" y="2286000"/>
            <a:ext cx="1752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To directly earn resources at standard use Autocharge Type </a:t>
            </a:r>
            <a:br>
              <a:rPr lang="en-US" sz="1600" dirty="0" smtClean="0"/>
            </a:br>
            <a:r>
              <a:rPr lang="en-US" sz="1600" dirty="0" smtClean="0"/>
              <a:t>“WIP Move”</a:t>
            </a:r>
            <a:endParaRPr lang="en-US" sz="1600" dirty="0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533400" y="3886200"/>
            <a:ext cx="1752600" cy="1569660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549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33400" y="3886200"/>
            <a:ext cx="175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Resources can be costed or not costed.  Not costed resources are used for scheduling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46" y="1510990"/>
            <a:ext cx="6069381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334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Setup =&gt; Sub-Elements =&gt; Resources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CC8E2205-00FB-44A4-A484-A28B17FA242A}" type="slidenum">
              <a:rPr lang="en-US" b="1"/>
              <a:pPr/>
              <a:t>50</a:t>
            </a:fld>
            <a:endParaRPr lang="en-US" b="1" dirty="0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39762"/>
          </a:xfrm>
        </p:spPr>
        <p:txBody>
          <a:bodyPr/>
          <a:lstStyle/>
          <a:p>
            <a:r>
              <a:rPr lang="en-US" dirty="0"/>
              <a:t>Cost Views for Make Item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1381125"/>
            <a:ext cx="37052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33400" y="10184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 =&gt; Views Button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2550"/>
            <a:ext cx="55149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97629D25-6B9B-4BF1-8768-5CC95EF5669C}" type="slidenum">
              <a:rPr lang="en-US" b="1"/>
              <a:pPr/>
              <a:t>51</a:t>
            </a:fld>
            <a:endParaRPr lang="en-US" b="1" dirty="0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03238"/>
            <a:ext cx="8458200" cy="639762"/>
          </a:xfrm>
        </p:spPr>
        <p:txBody>
          <a:bodyPr/>
          <a:lstStyle/>
          <a:p>
            <a:r>
              <a:rPr lang="en-US" dirty="0"/>
              <a:t>Element by Sub-Element Cost View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467600" y="3429000"/>
            <a:ext cx="990600" cy="1295400"/>
          </a:xfrm>
          <a:prstGeom prst="wedgeRoundRectCallout">
            <a:avLst>
              <a:gd name="adj1" fmla="val -197038"/>
              <a:gd name="adj2" fmla="val 704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Click on the </a:t>
            </a:r>
            <a:r>
              <a:rPr lang="en-US" sz="1200" b="1" dirty="0" smtClean="0">
                <a:solidFill>
                  <a:srgbClr val="00B050"/>
                </a:solidFill>
              </a:rPr>
              <a:t>GREEN</a:t>
            </a:r>
            <a:r>
              <a:rPr lang="en-US" sz="1200" dirty="0" smtClean="0"/>
              <a:t> number to drill into its details</a:t>
            </a:r>
            <a:endParaRPr lang="en-US" sz="1200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33400" y="10184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 =&gt; Views Button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9D028D2-C14C-46AF-B276-31F8B826250F}" type="slidenum">
              <a:rPr lang="en-US" b="1"/>
              <a:pPr/>
              <a:t>52</a:t>
            </a:fld>
            <a:endParaRPr lang="en-US" b="1" dirty="0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39762"/>
          </a:xfrm>
        </p:spPr>
        <p:txBody>
          <a:bodyPr/>
          <a:lstStyle/>
          <a:p>
            <a:r>
              <a:rPr lang="en-US" dirty="0"/>
              <a:t>Item Cost Details – Make Item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276350"/>
            <a:ext cx="7189787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33400" y="9906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 =&gt; Views Button =&gt; Detail Button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CE43F146-9916-436A-AD9D-98F7265CC837}" type="slidenum">
              <a:rPr lang="en-US" b="1"/>
              <a:pPr/>
              <a:t>53</a:t>
            </a:fld>
            <a:endParaRPr lang="en-US" b="1" dirty="0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95600"/>
            <a:ext cx="8458200" cy="639762"/>
          </a:xfrm>
        </p:spPr>
        <p:txBody>
          <a:bodyPr/>
          <a:lstStyle/>
          <a:p>
            <a:r>
              <a:rPr lang="en-US" dirty="0"/>
              <a:t>Supply Chain Cost </a:t>
            </a:r>
            <a:r>
              <a:rPr lang="en-US" dirty="0" smtClean="0"/>
              <a:t>Rollup – With Assignment 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CE43F146-9916-436A-AD9D-98F7265CC837}" type="slidenum">
              <a:rPr lang="en-US" b="1"/>
              <a:pPr/>
              <a:t>54</a:t>
            </a:fld>
            <a:endParaRPr lang="en-US" b="1" dirty="0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Cost </a:t>
            </a:r>
            <a:r>
              <a:rPr lang="en-US" dirty="0" smtClean="0"/>
              <a:t>Rollup – With Assignment  Set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90" y="1371600"/>
            <a:ext cx="54578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62000" y="5334000"/>
            <a:ext cx="8001000" cy="685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tx1"/>
                </a:solidFill>
              </a:rPr>
              <a:t>Caution:</a:t>
            </a:r>
            <a:r>
              <a:rPr lang="en-US" sz="1400" dirty="0" smtClean="0">
                <a:solidFill>
                  <a:schemeClr val="tx1"/>
                </a:solidFill>
              </a:rPr>
              <a:t>  if you have significant number of bills/routings/levels or sourcing rules the Supply Chain Cost Rollup with Report can take an extended amount of time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565775" cy="505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7C28BEF-7BB3-455E-9DEB-4B4B5EEDE59D}" type="slidenum">
              <a:rPr lang="en-US" b="1"/>
              <a:pPr/>
              <a:t>55</a:t>
            </a:fld>
            <a:endParaRPr lang="en-US" b="1" dirty="0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39762"/>
          </a:xfrm>
        </p:spPr>
        <p:txBody>
          <a:bodyPr/>
          <a:lstStyle/>
          <a:p>
            <a:r>
              <a:rPr lang="en-US" dirty="0"/>
              <a:t>Cost Rollup Parameters – </a:t>
            </a:r>
            <a:r>
              <a:rPr lang="en-US" dirty="0" smtClean="0"/>
              <a:t>Across Supply Chain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267200" y="3429000"/>
            <a:ext cx="4724400" cy="1219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47421"/>
              </a:buClr>
            </a:pPr>
            <a:r>
              <a:rPr lang="en-US" sz="1400" b="1" dirty="0" smtClean="0">
                <a:solidFill>
                  <a:schemeClr val="tx1"/>
                </a:solidFill>
              </a:rPr>
              <a:t>With Assignment Sets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8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Uses sourcing rules to get costs from other inventory organizations</a:t>
            </a:r>
            <a:endParaRPr lang="en-US" sz="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May dramatically change the assembly’s costs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67200" y="4800600"/>
            <a:ext cx="4724400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47421"/>
              </a:buClr>
            </a:pPr>
            <a:r>
              <a:rPr lang="en-US" sz="1400" b="1" dirty="0" smtClean="0">
                <a:solidFill>
                  <a:schemeClr val="tx1"/>
                </a:solidFill>
              </a:rPr>
              <a:t>Buy Cost Type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8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Allows you to use different costs for your buy items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6427"/>
            <a:ext cx="8458200" cy="470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23938C90-68C0-409F-9A05-F2DDF9E5C8F3}" type="slidenum">
              <a:rPr lang="en-US" b="1"/>
              <a:pPr/>
              <a:t>56</a:t>
            </a:fld>
            <a:endParaRPr lang="en-US" b="1" dirty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Indented Bill of Material Cost </a:t>
            </a:r>
            <a:r>
              <a:rPr lang="en-US" dirty="0" smtClean="0"/>
              <a:t>Report 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819400" y="1485900"/>
            <a:ext cx="2971800" cy="266700"/>
          </a:xfrm>
          <a:prstGeom prst="wedgeRoundRectCallout">
            <a:avLst>
              <a:gd name="adj1" fmla="val -73652"/>
              <a:gd name="adj2" fmla="val 3793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Assignment Set is in the parameters</a:t>
            </a:r>
            <a:endParaRPr lang="en-US" sz="1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791200" y="3505200"/>
            <a:ext cx="1981200" cy="533400"/>
          </a:xfrm>
          <a:prstGeom prst="wedgeRoundRectCallout">
            <a:avLst>
              <a:gd name="adj1" fmla="val 69989"/>
              <a:gd name="adj2" fmla="val -13597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Rework Routing is not costed</a:t>
            </a:r>
            <a:endParaRPr lang="en-US" sz="1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752600" y="4343400"/>
            <a:ext cx="2552700" cy="533400"/>
          </a:xfrm>
          <a:prstGeom prst="wedgeRoundRectCallout">
            <a:avLst>
              <a:gd name="adj1" fmla="val -53535"/>
              <a:gd name="adj2" fmla="val -14534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Details from Source Org’s routings and BOMs are reported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69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66839"/>
            <a:ext cx="8630107" cy="480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23938C90-68C0-409F-9A05-F2DDF9E5C8F3}" type="slidenum">
              <a:rPr lang="en-US" b="1"/>
              <a:pPr/>
              <a:t>57</a:t>
            </a:fld>
            <a:endParaRPr lang="en-US" b="1" dirty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Indented </a:t>
            </a:r>
            <a:r>
              <a:rPr lang="en-US" dirty="0" smtClean="0"/>
              <a:t>BOM Cost Report – What Happened?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239000" y="4114800"/>
            <a:ext cx="1219200" cy="533400"/>
          </a:xfrm>
          <a:prstGeom prst="wedgeRoundRectCallout">
            <a:avLst>
              <a:gd name="adj1" fmla="val -60804"/>
              <a:gd name="adj2" fmla="val 13223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osts are from the sourcing rules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609600" y="2438400"/>
            <a:ext cx="75438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By using sourcing rules the cost rollup ignores the D2 Org bill of materials and routing, as it directly gets its costs from Org M1, item AS54888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A7250B25-CC89-4C7D-93BF-33689B2B14B4}" type="slidenum">
              <a:rPr lang="en-US" b="1"/>
              <a:pPr/>
              <a:t>58</a:t>
            </a:fld>
            <a:endParaRPr lang="en-US" b="1" dirty="0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Rollup – Item Cost </a:t>
            </a:r>
            <a:r>
              <a:rPr lang="en-US" dirty="0" smtClean="0"/>
              <a:t>Inquiry w/Assignment Set</a:t>
            </a:r>
            <a:endParaRPr lang="en-US" dirty="0"/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>
                <a:latin typeface="Georgia" pitchFamily="18" charset="0"/>
              </a:rPr>
              <a:t>Look at a Make Item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endParaRPr lang="en-US" sz="2000" dirty="0">
              <a:latin typeface="Georgia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95" y="2301081"/>
            <a:ext cx="4724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33400" y="11708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463775FF-F2DF-4697-BED4-8032A6A791E9}" type="slidenum">
              <a:rPr lang="en-US" b="1"/>
              <a:pPr/>
              <a:t>59</a:t>
            </a:fld>
            <a:endParaRPr lang="en-US" b="1" dirty="0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639762"/>
          </a:xfrm>
        </p:spPr>
        <p:txBody>
          <a:bodyPr/>
          <a:lstStyle/>
          <a:p>
            <a:r>
              <a:rPr lang="en-US" dirty="0"/>
              <a:t>Item Cost Summary – Make Item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81" y="1266825"/>
            <a:ext cx="7189787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629400" y="5562600"/>
            <a:ext cx="15240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33400" y="9144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80F7A9A9-E40B-4913-B64B-54860BB40221}" type="slidenum">
              <a:rPr lang="en-US" b="1"/>
              <a:pPr/>
              <a:t>6</a:t>
            </a:fld>
            <a:endParaRPr lang="en-US" b="1" dirty="0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Setup - Subelements (Refresher)</a:t>
            </a:r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>
                <a:latin typeface="Georgia" pitchFamily="18" charset="0"/>
              </a:rPr>
              <a:t>OSP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Resources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None/>
            </a:pPr>
            <a:endParaRPr lang="en-US" sz="2000" dirty="0">
              <a:latin typeface="Georgia" pitchFamily="18" charset="0"/>
            </a:endParaRP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457200" y="3096161"/>
            <a:ext cx="1676400" cy="1323439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549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57200" y="3096161"/>
            <a:ext cx="1752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Standard Rate is checked - WIP jobs will be charged at </a:t>
            </a:r>
            <a:r>
              <a:rPr lang="en-US" sz="1600" dirty="0" err="1" smtClean="0"/>
              <a:t>std</a:t>
            </a:r>
            <a:r>
              <a:rPr lang="en-US" sz="1600" dirty="0" smtClean="0"/>
              <a:t> unit cost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524000"/>
            <a:ext cx="6084887" cy="449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334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Setup =&gt; Sub-Elements =&gt; Resources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371600"/>
            <a:ext cx="718978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737EC399-3211-4E3C-B997-0F25490A9D60}" type="slidenum">
              <a:rPr lang="en-US" b="1"/>
              <a:pPr/>
              <a:t>60</a:t>
            </a:fld>
            <a:endParaRPr lang="en-US" b="1" dirty="0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639762"/>
          </a:xfrm>
        </p:spPr>
        <p:txBody>
          <a:bodyPr/>
          <a:lstStyle/>
          <a:p>
            <a:r>
              <a:rPr lang="en-US" dirty="0"/>
              <a:t>Item Cost Summary – Make Item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6629400" y="5562600"/>
            <a:ext cx="15240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33400" y="9144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 =&gt; Open Button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7966"/>
            <a:ext cx="71612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D75F6B8-788E-436D-BE30-1DEB9E21298C}" type="slidenum">
              <a:rPr lang="en-US" b="1"/>
              <a:pPr/>
              <a:t>61</a:t>
            </a:fld>
            <a:endParaRPr lang="en-US" b="1" dirty="0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27038"/>
            <a:ext cx="8458200" cy="639762"/>
          </a:xfrm>
        </p:spPr>
        <p:txBody>
          <a:bodyPr/>
          <a:lstStyle/>
          <a:p>
            <a:r>
              <a:rPr lang="en-US" dirty="0"/>
              <a:t>Cost Details for Make Items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6200" y="2743200"/>
            <a:ext cx="1905000" cy="609600"/>
          </a:xfrm>
          <a:prstGeom prst="wedgeRoundRectCallout">
            <a:avLst>
              <a:gd name="adj1" fmla="val 38598"/>
              <a:gd name="adj2" fmla="val 11998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Costs now from the Sourcing Rules</a:t>
            </a:r>
            <a:endParaRPr lang="en-US" sz="1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10400" y="3048000"/>
            <a:ext cx="1905000" cy="533400"/>
          </a:xfrm>
          <a:prstGeom prst="wedgeRoundRectCallout">
            <a:avLst>
              <a:gd name="adj1" fmla="val -33294"/>
              <a:gd name="adj2" fmla="val 11651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Any D2 Org bill or routing costs roll up to zero</a:t>
            </a:r>
            <a:endParaRPr lang="en-US" sz="1200" dirty="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33400" y="9144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 =&gt; Costs Button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CC8E2205-00FB-44A4-A484-A28B17FA242A}" type="slidenum">
              <a:rPr lang="en-US" b="1"/>
              <a:pPr/>
              <a:t>62</a:t>
            </a:fld>
            <a:endParaRPr lang="en-US" b="1" dirty="0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458200" cy="639762"/>
          </a:xfrm>
        </p:spPr>
        <p:txBody>
          <a:bodyPr/>
          <a:lstStyle/>
          <a:p>
            <a:r>
              <a:rPr lang="en-US" dirty="0"/>
              <a:t>Cost Views for Make Item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1381125"/>
            <a:ext cx="37052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33400" y="10184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 =&gt; Views Button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97629D25-6B9B-4BF1-8768-5CC95EF5669C}" type="slidenum">
              <a:rPr lang="en-US" b="1"/>
              <a:pPr/>
              <a:t>63</a:t>
            </a:fld>
            <a:endParaRPr lang="en-US" b="1" dirty="0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458200" cy="639762"/>
          </a:xfrm>
        </p:spPr>
        <p:txBody>
          <a:bodyPr/>
          <a:lstStyle/>
          <a:p>
            <a:r>
              <a:rPr lang="en-US" dirty="0"/>
              <a:t>Element by Sub-Element Cost View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609600" y="11708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 =&gt; Views Button =&gt; Details Button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70102"/>
            <a:ext cx="55149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391400" y="3810000"/>
            <a:ext cx="990600" cy="1295400"/>
          </a:xfrm>
          <a:prstGeom prst="wedgeRoundRectCallout">
            <a:avLst>
              <a:gd name="adj1" fmla="val -139628"/>
              <a:gd name="adj2" fmla="val 4891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Click on the </a:t>
            </a:r>
            <a:r>
              <a:rPr lang="en-US" sz="1200" b="1" dirty="0" smtClean="0">
                <a:solidFill>
                  <a:srgbClr val="00B050"/>
                </a:solidFill>
              </a:rPr>
              <a:t>GREEN</a:t>
            </a:r>
            <a:r>
              <a:rPr lang="en-US" sz="1200" dirty="0" smtClean="0"/>
              <a:t> number to drill into its details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82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9D028D2-C14C-46AF-B276-31F8B826250F}" type="slidenum">
              <a:rPr lang="en-US" b="1"/>
              <a:pPr/>
              <a:t>64</a:t>
            </a:fld>
            <a:endParaRPr lang="en-US" b="1" dirty="0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458200" cy="639762"/>
          </a:xfrm>
        </p:spPr>
        <p:txBody>
          <a:bodyPr/>
          <a:lstStyle/>
          <a:p>
            <a:r>
              <a:rPr lang="en-US" dirty="0"/>
              <a:t>Item Cost Details – Make Item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67967"/>
            <a:ext cx="6799263" cy="455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09600" y="10668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Item Costs =&gt; Views Button =&gt; Details Button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70088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7251BF05-16F1-454D-8274-F2AFA768FA99}" type="slidenum">
              <a:rPr lang="en-US" b="1"/>
              <a:pPr/>
              <a:t>65</a:t>
            </a:fld>
            <a:endParaRPr lang="en-US" b="1" dirty="0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Indented Bill of Material Cost View</a:t>
            </a: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2819400" y="4191000"/>
            <a:ext cx="9906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4724400" y="4191000"/>
            <a:ext cx="24384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" y="5486400"/>
            <a:ext cx="49530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600" b="1" dirty="0" smtClean="0">
                <a:solidFill>
                  <a:srgbClr val="FF0000"/>
                </a:solidFill>
              </a:rPr>
              <a:t>Caution:  </a:t>
            </a:r>
            <a:r>
              <a:rPr lang="en-US" sz="1600" dirty="0" smtClean="0">
                <a:solidFill>
                  <a:schemeClr val="tx1"/>
                </a:solidFill>
              </a:rPr>
              <a:t>The Indented BOM Cost View ignores Assignment Sets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70801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View Costed Indented Bill of Material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66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Indented Bill of Material Cost View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99588"/>
            <a:ext cx="6875463" cy="46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Item Costs  =&gt; View Costed Indented Bill of Material</a:t>
            </a:r>
            <a:endParaRPr lang="en-US" sz="1200" dirty="0">
              <a:solidFill>
                <a:srgbClr val="006C9C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705600" y="3429000"/>
            <a:ext cx="457200" cy="914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239000" y="3375102"/>
            <a:ext cx="1295400" cy="142549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400" dirty="0" smtClean="0">
                <a:solidFill>
                  <a:schemeClr val="tx1"/>
                </a:solidFill>
              </a:rPr>
              <a:t>Adds up to 1500.20431 from the BOM example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39000" y="4899102"/>
            <a:ext cx="1295400" cy="127309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400" dirty="0" smtClean="0">
                <a:solidFill>
                  <a:schemeClr val="tx1"/>
                </a:solidFill>
              </a:rPr>
              <a:t>Missing $200 costs from the Org D2 routing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67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Rollup Reports</a:t>
            </a:r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Georgia" pitchFamily="18" charset="0"/>
              </a:rPr>
              <a:t>Standard Oracle Reports </a:t>
            </a:r>
            <a:r>
              <a:rPr lang="en-US" sz="2400" dirty="0">
                <a:latin typeface="Georgia" pitchFamily="18" charset="0"/>
              </a:rPr>
              <a:t>(Report =&gt; Cost =&gt; Item)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Cost Type Comparison Report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Detailed Item Cost Report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Elemental Item Cost Report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Item Cost Reports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Supply Chain Indented Bill of Material Cost Report </a:t>
            </a:r>
            <a:br>
              <a:rPr lang="en-US" sz="2000" dirty="0">
                <a:latin typeface="Georgia" pitchFamily="18" charset="0"/>
              </a:rPr>
            </a:br>
            <a:r>
              <a:rPr lang="en-US" sz="2000" dirty="0">
                <a:latin typeface="Georgia" pitchFamily="18" charset="0"/>
              </a:rPr>
              <a:t>(From a static bill of </a:t>
            </a:r>
            <a:r>
              <a:rPr lang="en-US" sz="2000" dirty="0" smtClean="0">
                <a:latin typeface="Georgia" pitchFamily="18" charset="0"/>
              </a:rPr>
              <a:t>material, same format)</a:t>
            </a:r>
            <a:endParaRPr lang="en-US" sz="20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Supply Chain Consolidated Indented Bill of Material Cost Report </a:t>
            </a:r>
            <a:br>
              <a:rPr lang="en-US" sz="2000" dirty="0">
                <a:latin typeface="Georgia" pitchFamily="18" charset="0"/>
              </a:rPr>
            </a:br>
            <a:r>
              <a:rPr lang="en-US" sz="2000" dirty="0">
                <a:latin typeface="Georgia" pitchFamily="18" charset="0"/>
              </a:rPr>
              <a:t>(From a static bill of material)</a:t>
            </a:r>
          </a:p>
        </p:txBody>
      </p:sp>
    </p:spTree>
    <p:extLst>
      <p:ext uri="{BB962C8B-B14F-4D97-AF65-F5344CB8AC3E}">
        <p14:creationId xmlns:p14="http://schemas.microsoft.com/office/powerpoint/2010/main" val="29273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68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Type Comparison Report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Reports  =&gt; Cost =&gt; Item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435528"/>
            <a:ext cx="6032500" cy="473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81000" y="1622502"/>
            <a:ext cx="1295400" cy="142549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400" dirty="0" smtClean="0">
                <a:solidFill>
                  <a:schemeClr val="tx1"/>
                </a:solidFill>
              </a:rPr>
              <a:t>The new XML reports are not on the Cost Menu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638800" y="1622502"/>
            <a:ext cx="990600" cy="1044498"/>
          </a:xfrm>
          <a:prstGeom prst="wedgeRoundRectCallout">
            <a:avLst>
              <a:gd name="adj1" fmla="val -168896"/>
              <a:gd name="adj2" fmla="val 9554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Put the smallest cost type first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65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69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Type Comparison Report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Reports  =&gt; Cost =&gt; Item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4" y="1746018"/>
            <a:ext cx="8665766" cy="34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40E900CD-E1A9-42BD-A535-6BFE74D61DDE}" type="slidenum">
              <a:rPr lang="en-US" b="1"/>
              <a:pPr/>
              <a:t>7</a:t>
            </a:fld>
            <a:endParaRPr lang="en-US" b="1" dirty="0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Subelements (Continued)</a:t>
            </a:r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latin typeface="Georgia" pitchFamily="18" charset="0"/>
              </a:rPr>
              <a:t>Production Overhead Rates – for the Cost Rollup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47800" y="5486400"/>
            <a:ext cx="67056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Same form sets up material overheads and departmental overheads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86" y="2296318"/>
            <a:ext cx="55435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334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Setup =&gt; Sub-Elements =&gt; Overheads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70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Type Comparison Report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View Requests  =&gt; Submit a New Request =&gt; %Cost Type%</a:t>
            </a:r>
            <a:endParaRPr lang="en-US" sz="1200" dirty="0">
              <a:solidFill>
                <a:srgbClr val="006C9C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1622502"/>
            <a:ext cx="1295400" cy="142549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400" dirty="0" smtClean="0">
                <a:solidFill>
                  <a:schemeClr val="tx1"/>
                </a:solidFill>
              </a:rPr>
              <a:t>The new XML reports are not on the Cost Menu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6545766" cy="468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71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Item Cost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Reports  =&gt; Cost =&gt; Item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14475"/>
            <a:ext cx="6337300" cy="452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5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72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Item Cost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Reports  =&gt; Cost =&gt; Item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3300"/>
            <a:ext cx="8228013" cy="47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2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73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Elemental Item Cost Report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Reports  =&gt; Cost =&gt; Item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351587" cy="452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5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74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Elemental Item Cost Report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Reports  =&gt; Cost =&gt; Item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95488"/>
            <a:ext cx="8610600" cy="267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8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75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Cost Reports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Reports  =&gt; Cost =&gt; Item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447800"/>
            <a:ext cx="6370637" cy="470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5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76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Cost Reports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Reports  =&gt; Cost =&gt; Item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78" y="1419999"/>
            <a:ext cx="52292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1000" y="5486400"/>
            <a:ext cx="49530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If you use Flexfields on your item costs you can report them using the Flexfield Report choices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77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Cost Reports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Reports  =&gt; Cost =&gt; Item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6521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0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78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Indented Bill of Material Cost Report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Reports  =&gt; Cost =&gt; Item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01043"/>
            <a:ext cx="6065838" cy="473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4876800" cy="21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4800" y="5562600"/>
            <a:ext cx="57150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This report uses the existing item cost information with the BOM/routing you choose.  It does not do a fresh cost rollup.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79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Indented Bill of Material Cost Report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Reports  =&gt; Cost =&gt; Item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4403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0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9965439-DE20-495B-87FD-83C9A69217D2}" type="slidenum">
              <a:rPr lang="en-US" b="1"/>
              <a:pPr/>
              <a:t>8</a:t>
            </a:fld>
            <a:endParaRPr lang="en-US" b="1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 Parameters </a:t>
            </a:r>
            <a:r>
              <a:rPr lang="en-US" sz="2000" dirty="0"/>
              <a:t>(BOM Responsibility)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5486400"/>
            <a:ext cx="67056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BOM parameters need to be defined in order to run the Supply Chain Cost Rollup – including the Distribution Orgs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6136"/>
            <a:ext cx="4953000" cy="28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5002512" cy="283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334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Bills of Material =&gt; Setup =&gt; Parameters</a:t>
            </a:r>
            <a:endParaRPr lang="en-US" sz="1200" dirty="0">
              <a:solidFill>
                <a:srgbClr val="00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80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Supply Chain </a:t>
            </a:r>
            <a:r>
              <a:rPr lang="en-US" sz="2000" dirty="0" smtClean="0"/>
              <a:t>Consolidated Indented </a:t>
            </a:r>
            <a:r>
              <a:rPr lang="en-US" sz="2000" dirty="0"/>
              <a:t>Bill of Material Cost Report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Reports  =&gt; Cost =&gt; Item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562600" cy="46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3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FF780715-546B-4526-92BA-B5C093A84B6B}" type="slidenum">
              <a:rPr lang="en-US" b="1"/>
              <a:pPr/>
              <a:t>81</a:t>
            </a:fld>
            <a:endParaRPr lang="en-US" b="1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Supply Chain </a:t>
            </a:r>
            <a:r>
              <a:rPr lang="en-US" sz="2000" dirty="0" smtClean="0"/>
              <a:t>Consolidated Indented </a:t>
            </a:r>
            <a:r>
              <a:rPr lang="en-US" sz="2000" dirty="0"/>
              <a:t>Bill of Material Cost Report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096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Cost Management =&gt; Reports  =&gt; Cost =&gt; Item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0099"/>
            <a:ext cx="8136528" cy="450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4800" y="5562600"/>
            <a:ext cx="57150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47421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This report combines information across levels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82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R11i/12 Item Status Controls</a:t>
            </a:r>
            <a:endParaRPr lang="en-US" dirty="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Georgia" pitchFamily="18" charset="0"/>
              </a:rPr>
              <a:t>Can’t Ship Until Costed</a:t>
            </a:r>
            <a:r>
              <a:rPr lang="en-US" sz="2400" dirty="0">
                <a:latin typeface="Georgia" pitchFamily="18" charset="0"/>
              </a:rPr>
              <a:t/>
            </a:r>
            <a:br>
              <a:rPr lang="en-US" sz="2400" dirty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  <a:p>
            <a:pPr>
              <a:spcBef>
                <a:spcPct val="20000"/>
              </a:spcBef>
              <a:buClr>
                <a:srgbClr val="F47421"/>
              </a:buClr>
            </a:pPr>
            <a:r>
              <a:rPr lang="en-US" sz="2000" dirty="0">
                <a:latin typeface="Georgia" pitchFamily="18" charset="0"/>
              </a:rPr>
              <a:t/>
            </a:r>
            <a:br>
              <a:rPr lang="en-US" sz="2000" dirty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4550"/>
            <a:ext cx="57435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83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R12 Item Status Controls</a:t>
            </a:r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Georgia" pitchFamily="18" charset="0"/>
              </a:rPr>
              <a:t>Can’t Ship Until Costed</a:t>
            </a:r>
            <a:r>
              <a:rPr lang="en-US" sz="2400" dirty="0">
                <a:latin typeface="Georgia" pitchFamily="18" charset="0"/>
              </a:rPr>
              <a:t/>
            </a:r>
            <a:br>
              <a:rPr lang="en-US" sz="2400" dirty="0">
                <a:latin typeface="Georgia" pitchFamily="18" charset="0"/>
              </a:rPr>
            </a:br>
            <a:r>
              <a:rPr lang="en-US" dirty="0">
                <a:latin typeface="Georgia" pitchFamily="18" charset="0"/>
              </a:rPr>
              <a:t/>
            </a:r>
            <a:br>
              <a:rPr lang="en-US" dirty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Initial  Status:  </a:t>
            </a:r>
            <a:r>
              <a:rPr lang="en-US" sz="2000" b="1" dirty="0" smtClean="0">
                <a:latin typeface="Georgia" pitchFamily="18" charset="0"/>
              </a:rPr>
              <a:t>Phase In</a:t>
            </a:r>
            <a:r>
              <a:rPr lang="en-US" sz="2000" dirty="0" smtClean="0">
                <a:latin typeface="Georgia" pitchFamily="18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Once item is nearly ready, Cost Accounting puts on a </a:t>
            </a:r>
            <a:r>
              <a:rPr lang="en-US" sz="2000" dirty="0" smtClean="0">
                <a:latin typeface="Georgia" pitchFamily="18" charset="0"/>
              </a:rPr>
              <a:t>cost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Can </a:t>
            </a:r>
            <a:r>
              <a:rPr lang="en-US" sz="2000" dirty="0">
                <a:latin typeface="Georgia" pitchFamily="18" charset="0"/>
              </a:rPr>
              <a:t>put on a PO but cannot receive on a PO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Can put on a Sales Order but cannot ship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Cost Accounting has the final say to change the status to:  </a:t>
            </a:r>
            <a:r>
              <a:rPr lang="en-US" sz="2000" b="1" dirty="0" smtClean="0">
                <a:latin typeface="Georgia" pitchFamily="18" charset="0"/>
              </a:rPr>
              <a:t>Active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endParaRPr lang="en-US" sz="2000" b="1" dirty="0">
              <a:latin typeface="Georgia" pitchFamily="18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è"/>
            </a:pPr>
            <a:r>
              <a:rPr lang="en-US" sz="2000" b="1" dirty="0" smtClean="0">
                <a:latin typeface="Georgia" pitchFamily="18" charset="0"/>
              </a:rPr>
              <a:t>Caution:  </a:t>
            </a:r>
            <a:r>
              <a:rPr lang="en-US" sz="2000" dirty="0" smtClean="0">
                <a:latin typeface="Georgia" pitchFamily="18" charset="0"/>
              </a:rPr>
              <a:t>had to customize the workflow at Emerson, if the status is both </a:t>
            </a:r>
            <a:r>
              <a:rPr lang="en-US" sz="2000" dirty="0" err="1" smtClean="0">
                <a:latin typeface="Georgia" pitchFamily="18" charset="0"/>
              </a:rPr>
              <a:t>Stockable</a:t>
            </a:r>
            <a:r>
              <a:rPr lang="en-US" sz="2000" dirty="0" smtClean="0">
                <a:latin typeface="Georgia" pitchFamily="18" charset="0"/>
              </a:rPr>
              <a:t> and </a:t>
            </a:r>
            <a:r>
              <a:rPr lang="en-US" sz="2000" dirty="0" err="1" smtClean="0">
                <a:latin typeface="Georgia" pitchFamily="18" charset="0"/>
              </a:rPr>
              <a:t>Transactable</a:t>
            </a:r>
            <a:r>
              <a:rPr lang="en-US" sz="2000" dirty="0" smtClean="0">
                <a:latin typeface="Georgia" pitchFamily="18" charset="0"/>
              </a:rPr>
              <a:t>, you can still do an initial PO receipt into Receiving Inspection</a:t>
            </a:r>
            <a:endParaRPr lang="en-US" sz="2000" dirty="0">
              <a:latin typeface="Georgia" pitchFamily="18" charset="0"/>
            </a:endParaRPr>
          </a:p>
          <a:p>
            <a:pPr lvl="1">
              <a:spcBef>
                <a:spcPct val="20000"/>
              </a:spcBef>
              <a:buClr>
                <a:srgbClr val="F47421"/>
              </a:buClr>
            </a:pPr>
            <a:r>
              <a:rPr lang="en-US" sz="2000" dirty="0">
                <a:latin typeface="Georgia" pitchFamily="18" charset="0"/>
              </a:rPr>
              <a:t/>
            </a:r>
            <a:br>
              <a:rPr lang="en-US" sz="2000" dirty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84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Status Control Enhancements to Consider</a:t>
            </a:r>
            <a:endParaRPr lang="en-US" dirty="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Georgia" pitchFamily="18" charset="0"/>
              </a:rPr>
              <a:t>Costing Switches Over to Active Status Once Costed</a:t>
            </a:r>
            <a:r>
              <a:rPr lang="en-US" sz="2400" dirty="0">
                <a:latin typeface="Georgia" pitchFamily="18" charset="0"/>
              </a:rPr>
              <a:t/>
            </a:r>
            <a:br>
              <a:rPr lang="en-US" sz="2400" dirty="0">
                <a:latin typeface="Georgia" pitchFamily="18" charset="0"/>
              </a:rPr>
            </a:br>
            <a:r>
              <a:rPr lang="en-US" dirty="0">
                <a:latin typeface="Georgia" pitchFamily="18" charset="0"/>
              </a:rPr>
              <a:t/>
            </a:r>
            <a:br>
              <a:rPr lang="en-US" dirty="0">
                <a:latin typeface="Georgia" pitchFamily="18" charset="0"/>
              </a:rPr>
            </a:br>
            <a:r>
              <a:rPr lang="en-US" sz="2000" dirty="0">
                <a:latin typeface="Georgia" pitchFamily="18" charset="0"/>
              </a:rPr>
              <a:t/>
            </a:r>
            <a:br>
              <a:rPr lang="en-US" sz="2000" dirty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63763"/>
            <a:ext cx="5715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6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85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Enhancements to Consider</a:t>
            </a:r>
            <a:endParaRPr lang="en-US" dirty="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Georgia" pitchFamily="18" charset="0"/>
              </a:rPr>
              <a:t>Cost Rollup Error Checking 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Costing Vs. Planning Items Controls Report</a:t>
            </a:r>
          </a:p>
          <a:p>
            <a:pPr marL="1200150" lvl="2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Make vs. Buy vs. Sourcing Rule Error Reports</a:t>
            </a:r>
          </a:p>
          <a:p>
            <a:pPr marL="1200150" lvl="2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Example from Emerson Power</a:t>
            </a:r>
            <a:endParaRPr lang="en-US" sz="20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Revamp the old MRP Audits and make available to Costing</a:t>
            </a:r>
            <a:endParaRPr lang="en-US" sz="20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Zero Item Costs Report</a:t>
            </a:r>
          </a:p>
          <a:p>
            <a:pPr lvl="1">
              <a:spcBef>
                <a:spcPct val="20000"/>
              </a:spcBef>
              <a:buClr>
                <a:srgbClr val="F47421"/>
              </a:buClr>
            </a:pPr>
            <a:r>
              <a:rPr lang="en-US" sz="2000" dirty="0">
                <a:latin typeface="Georgia" pitchFamily="18" charset="0"/>
              </a:rPr>
              <a:t/>
            </a:r>
            <a:br>
              <a:rPr lang="en-US" sz="2000" dirty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86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Cost Rollup </a:t>
            </a:r>
            <a:r>
              <a:rPr lang="en-US" dirty="0" smtClean="0"/>
              <a:t>Error Checking Reports</a:t>
            </a:r>
            <a:br>
              <a:rPr lang="en-US" dirty="0" smtClean="0"/>
            </a:br>
            <a:r>
              <a:rPr lang="en-US" sz="2000" dirty="0" smtClean="0"/>
              <a:t>─ Costing </a:t>
            </a:r>
            <a:r>
              <a:rPr lang="en-US" sz="2000" dirty="0"/>
              <a:t>Vs. Planning Items Controls Report</a:t>
            </a:r>
            <a:br>
              <a:rPr lang="en-US" sz="2000" dirty="0"/>
            </a:br>
            <a:endParaRPr lang="en-US" dirty="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+mj-lt"/>
              </a:rPr>
              <a:t>Catch the Following Errors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Based on Rollup Yes With Planning Buy But No BOMs or Routings or Sourcing Rules Exist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Based on Rollup Yes With Planning Make But No BOMs or Routings or Sourcing Rules Exist 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Based On Rollup Yes With No Cost Rollup Details 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Based on Cost Rollup No With Planning Buy But BOMS, Routings or Sourcing Rules Exist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Based on Cost Rollup No but Planning Make But BOMs, Routings or Sourcing Rules Exist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User Defined Costs With Make Items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User Defined and Rolled Up Material Costs</a:t>
            </a:r>
            <a:br>
              <a:rPr lang="en-US" sz="2000" dirty="0" smtClean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87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Cost Rollup </a:t>
            </a:r>
            <a:r>
              <a:rPr lang="en-US" dirty="0" smtClean="0"/>
              <a:t>Error Checking Reports</a:t>
            </a:r>
            <a:br>
              <a:rPr lang="en-US" dirty="0" smtClean="0"/>
            </a:br>
            <a:r>
              <a:rPr lang="en-US" sz="2000" dirty="0" smtClean="0"/>
              <a:t>─ Costing </a:t>
            </a:r>
            <a:r>
              <a:rPr lang="en-US" sz="2000" dirty="0"/>
              <a:t>Vs. Planning Items Controls Report</a:t>
            </a:r>
            <a:br>
              <a:rPr lang="en-US" sz="2000" dirty="0"/>
            </a:br>
            <a:endParaRPr lang="en-US" dirty="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+mj-lt"/>
              </a:rPr>
              <a:t>Example from Emerson Power:</a:t>
            </a:r>
            <a:r>
              <a:rPr lang="en-US" sz="2000" dirty="0" smtClean="0">
                <a:latin typeface="Georgia" pitchFamily="18" charset="0"/>
              </a:rPr>
              <a:t/>
            </a:r>
            <a:br>
              <a:rPr lang="en-US" sz="2000" dirty="0" smtClean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73586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0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88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Emerson Power (continued)</a:t>
            </a:r>
            <a:endParaRPr lang="en-US" dirty="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spcBef>
                <a:spcPct val="20000"/>
              </a:spcBef>
              <a:buClr>
                <a:srgbClr val="F47421"/>
              </a:buClr>
            </a:pPr>
            <a:r>
              <a:rPr lang="en-US" sz="2000" dirty="0">
                <a:latin typeface="Georgia" pitchFamily="18" charset="0"/>
              </a:rPr>
              <a:t/>
            </a:r>
            <a:br>
              <a:rPr lang="en-US" sz="2000" dirty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486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3400" y="1676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+mj-lt"/>
              </a:rPr>
              <a:t>Use of Descriptive Flexfields on the Item Cost record:</a:t>
            </a:r>
            <a:r>
              <a:rPr lang="en-US" sz="2000" dirty="0" smtClean="0">
                <a:latin typeface="Georgia" pitchFamily="18" charset="0"/>
              </a:rPr>
              <a:t/>
            </a:r>
            <a:br>
              <a:rPr lang="en-US" sz="2000" dirty="0" smtClean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89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Emerson Power: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000" dirty="0" smtClean="0"/>
              <a:t>Sample </a:t>
            </a:r>
            <a:r>
              <a:rPr lang="en-US" sz="2000" dirty="0"/>
              <a:t>O</a:t>
            </a:r>
            <a:r>
              <a:rPr lang="en-US" sz="2000" dirty="0" smtClean="0"/>
              <a:t>utput </a:t>
            </a:r>
            <a:r>
              <a:rPr lang="en-US" sz="2000" dirty="0"/>
              <a:t>R</a:t>
            </a:r>
            <a:r>
              <a:rPr lang="en-US" sz="2000" dirty="0" smtClean="0"/>
              <a:t>eport</a:t>
            </a:r>
            <a:endParaRPr lang="en-US" sz="2000" dirty="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spcBef>
                <a:spcPct val="20000"/>
              </a:spcBef>
              <a:buClr>
                <a:srgbClr val="F47421"/>
              </a:buClr>
            </a:pPr>
            <a:r>
              <a:rPr lang="en-US" sz="2000" dirty="0">
                <a:latin typeface="Georgia" pitchFamily="18" charset="0"/>
              </a:rPr>
              <a:t/>
            </a:r>
            <a:br>
              <a:rPr lang="en-US" sz="2000" dirty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0"/>
            <a:ext cx="8458199" cy="38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59965439-DE20-495B-87FD-83C9A69217D2}" type="slidenum">
              <a:rPr lang="en-US" b="1"/>
              <a:pPr/>
              <a:t>9</a:t>
            </a:fld>
            <a:endParaRPr lang="en-US" b="1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Departments </a:t>
            </a:r>
            <a:r>
              <a:rPr lang="en-US" sz="2000" dirty="0"/>
              <a:t>(BOM Responsibility)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866900"/>
            <a:ext cx="718026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3400" y="11430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Bills of Material =&gt; Routings =&gt; Departments</a:t>
            </a:r>
            <a:endParaRPr lang="en-US" sz="1200" dirty="0">
              <a:solidFill>
                <a:srgbClr val="006C9C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400800" y="4419600"/>
            <a:ext cx="1905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90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458200" cy="639762"/>
          </a:xfrm>
        </p:spPr>
        <p:txBody>
          <a:bodyPr/>
          <a:lstStyle/>
          <a:p>
            <a:r>
              <a:rPr lang="en-US" dirty="0" smtClean="0"/>
              <a:t>Enhancement:  Better Access to MRP Audits</a:t>
            </a:r>
            <a:endParaRPr lang="en-US" dirty="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295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Georgia" pitchFamily="18" charset="0"/>
              </a:rPr>
              <a:t>Many Useful for Costing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6361"/>
            <a:ext cx="5942013" cy="422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09600" y="10668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Supply Chain Planner =&gt; Reports  =&gt; Audit Information Report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9994"/>
            <a:ext cx="4495800" cy="536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3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1138"/>
            <a:ext cx="6134372" cy="435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91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458200" cy="639762"/>
          </a:xfrm>
        </p:spPr>
        <p:txBody>
          <a:bodyPr/>
          <a:lstStyle/>
          <a:p>
            <a:r>
              <a:rPr lang="en-US" dirty="0" smtClean="0"/>
              <a:t>Enhancement:  Better Access to MRP Audits</a:t>
            </a:r>
            <a:endParaRPr lang="en-US" dirty="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295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Georgia" pitchFamily="18" charset="0"/>
              </a:rPr>
              <a:t>Many Useful for Costing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09600" y="10668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Supply Chain Planner =&gt; Reports  =&gt; Audit Information Report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98" y="1361771"/>
            <a:ext cx="4480102" cy="481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6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2716"/>
            <a:ext cx="5810250" cy="413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92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458200" cy="639762"/>
          </a:xfrm>
        </p:spPr>
        <p:txBody>
          <a:bodyPr/>
          <a:lstStyle/>
          <a:p>
            <a:r>
              <a:rPr lang="en-US" dirty="0" smtClean="0"/>
              <a:t>Enhancement:  Better Access to MRP Audits</a:t>
            </a:r>
            <a:endParaRPr lang="en-US" dirty="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295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Georgia" pitchFamily="18" charset="0"/>
              </a:rPr>
              <a:t>Many Useful for Costing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09600" y="1066800"/>
            <a:ext cx="7848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C9C"/>
                </a:solidFill>
              </a:rPr>
              <a:t>Menu path:  </a:t>
            </a:r>
            <a:r>
              <a:rPr lang="en-US" sz="1200" dirty="0" smtClean="0">
                <a:solidFill>
                  <a:srgbClr val="006C9C"/>
                </a:solidFill>
              </a:rPr>
              <a:t>Supply Chain Planner =&gt; Reports  =&gt; Audit Information Report</a:t>
            </a:r>
            <a:endParaRPr lang="en-US" sz="1200" dirty="0">
              <a:solidFill>
                <a:srgbClr val="006C9C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74" y="1752599"/>
            <a:ext cx="3604714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93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Enhancements to Consider</a:t>
            </a:r>
            <a:endParaRPr lang="en-US" dirty="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Georgia" pitchFamily="18" charset="0"/>
              </a:rPr>
              <a:t>Cost Rollup Reporting</a:t>
            </a:r>
            <a:r>
              <a:rPr lang="en-US" sz="2400" dirty="0">
                <a:latin typeface="Georgia" pitchFamily="18" charset="0"/>
              </a:rPr>
              <a:t/>
            </a:r>
            <a:br>
              <a:rPr lang="en-US" sz="2400" dirty="0">
                <a:latin typeface="Georgia" pitchFamily="18" charset="0"/>
              </a:rPr>
            </a:br>
            <a:r>
              <a:rPr lang="en-US" dirty="0">
                <a:latin typeface="Georgia" pitchFamily="18" charset="0"/>
              </a:rPr>
              <a:t/>
            </a:r>
            <a:br>
              <a:rPr lang="en-US" dirty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Better Global Item Cost Reporting</a:t>
            </a:r>
          </a:p>
          <a:p>
            <a:pPr marL="1200150" lvl="2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Easy access area (i.e. MS Access or other tools)</a:t>
            </a:r>
            <a:endParaRPr lang="en-US" sz="2000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Multi-Org Resource Costs Report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Multi-Org Zero </a:t>
            </a:r>
            <a:r>
              <a:rPr lang="en-US" sz="2000" dirty="0">
                <a:latin typeface="Georgia" pitchFamily="18" charset="0"/>
              </a:rPr>
              <a:t>Item Costs </a:t>
            </a:r>
            <a:r>
              <a:rPr lang="en-US" sz="2000" dirty="0" smtClean="0">
                <a:latin typeface="Georgia" pitchFamily="18" charset="0"/>
              </a:rPr>
              <a:t>Report</a:t>
            </a:r>
          </a:p>
          <a:p>
            <a:pPr lvl="1">
              <a:spcBef>
                <a:spcPct val="20000"/>
              </a:spcBef>
              <a:buClr>
                <a:srgbClr val="F47421"/>
              </a:buClr>
            </a:pPr>
            <a:endParaRPr lang="en-US" sz="2000" dirty="0">
              <a:latin typeface="Georgia" pitchFamily="18" charset="0"/>
            </a:endParaRPr>
          </a:p>
          <a:p>
            <a:pPr lvl="1">
              <a:spcBef>
                <a:spcPct val="20000"/>
              </a:spcBef>
              <a:buClr>
                <a:srgbClr val="F47421"/>
              </a:buClr>
            </a:pPr>
            <a:r>
              <a:rPr lang="en-US" sz="2000" dirty="0">
                <a:latin typeface="Georgia" pitchFamily="18" charset="0"/>
              </a:rPr>
              <a:t/>
            </a:r>
            <a:br>
              <a:rPr lang="en-US" sz="2000" dirty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Slide </a:t>
            </a:r>
            <a:fld id="{3059E605-CD98-4315-9AAA-9B9249C8D643}" type="slidenum">
              <a:rPr lang="en-US" b="1"/>
              <a:pPr/>
              <a:t>94</a:t>
            </a:fld>
            <a:endParaRPr lang="en-US" b="1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Rollup Reports</a:t>
            </a:r>
            <a:br>
              <a:rPr lang="en-US" dirty="0"/>
            </a:br>
            <a:r>
              <a:rPr lang="en-US" sz="2000" dirty="0"/>
              <a:t>─ </a:t>
            </a:r>
            <a:r>
              <a:rPr lang="en-US" sz="2000" dirty="0" smtClean="0"/>
              <a:t>Zero Item  Costs Report</a:t>
            </a:r>
            <a:endParaRPr lang="en-US" sz="2000" dirty="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r>
              <a:rPr lang="en-US" sz="2400" dirty="0" smtClean="0">
                <a:latin typeface="Georgia" pitchFamily="18" charset="0"/>
              </a:rPr>
              <a:t>Custom Zero Item Cost Report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endParaRPr lang="en-US" dirty="0" smtClean="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endParaRPr lang="en-US" dirty="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endParaRPr lang="en-US" dirty="0" smtClean="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endParaRPr lang="en-US" dirty="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endParaRPr lang="en-US" dirty="0" smtClean="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p"/>
            </a:pPr>
            <a:endParaRPr lang="en-US" dirty="0">
              <a:latin typeface="Georgia" pitchFamily="18" charset="0"/>
            </a:endParaRPr>
          </a:p>
          <a:p>
            <a:pPr>
              <a:spcBef>
                <a:spcPct val="20000"/>
              </a:spcBef>
              <a:buClr>
                <a:srgbClr val="F47421"/>
              </a:buClr>
            </a:pPr>
            <a:endParaRPr lang="en-US" dirty="0">
              <a:latin typeface="Georgi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Find your items with no costs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Search by range of creation dates</a:t>
            </a:r>
          </a:p>
          <a:p>
            <a:pPr marL="742950" lvl="1" indent="-285750">
              <a:spcBef>
                <a:spcPct val="20000"/>
              </a:spcBef>
              <a:buClr>
                <a:srgbClr val="F4742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Identify items with onhand quantities and last transaction date</a:t>
            </a:r>
            <a:r>
              <a:rPr lang="en-US" sz="2000" dirty="0">
                <a:latin typeface="Georgia" pitchFamily="18" charset="0"/>
              </a:rPr>
              <a:t/>
            </a:r>
            <a:br>
              <a:rPr lang="en-US" sz="2000" dirty="0">
                <a:latin typeface="Georgia" pitchFamily="18" charset="0"/>
              </a:rPr>
            </a:br>
            <a:endParaRPr lang="en-US" sz="2000" dirty="0">
              <a:latin typeface="Georgia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763000" cy="114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458200" cy="609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7667625" cy="5181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2000" dirty="0"/>
              <a:t>Cost </a:t>
            </a:r>
            <a:r>
              <a:rPr lang="en-US" sz="2000" dirty="0" smtClean="0"/>
              <a:t>Rollup Two Ways</a:t>
            </a:r>
            <a:endParaRPr lang="en-US" sz="2000" dirty="0"/>
          </a:p>
          <a:p>
            <a:pPr lvl="1"/>
            <a:r>
              <a:rPr lang="en-US" dirty="0" smtClean="0"/>
              <a:t>Without assignment sets (within the organization)</a:t>
            </a:r>
            <a:endParaRPr lang="en-US" dirty="0"/>
          </a:p>
          <a:p>
            <a:pPr lvl="1"/>
            <a:r>
              <a:rPr lang="en-US" dirty="0" smtClean="0"/>
              <a:t>With assignment sets (across the supply chain)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000" dirty="0" smtClean="0"/>
              <a:t>Sourcing Rule Setup is Key</a:t>
            </a:r>
          </a:p>
          <a:p>
            <a:endParaRPr lang="en-US" sz="2000" dirty="0"/>
          </a:p>
          <a:p>
            <a:r>
              <a:rPr lang="en-US" sz="2000" dirty="0" smtClean="0"/>
              <a:t>Custom Reporting Necessary to Find Data Integrity Errors</a:t>
            </a:r>
            <a:endParaRPr lang="en-US" sz="20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Slide </a:t>
            </a:r>
            <a:fld id="{17307293-FEB3-4685-A671-50450E5BB1E7}" type="slidenum">
              <a:rPr lang="en-US" b="1" smtClean="0"/>
              <a:pPr>
                <a:defRPr/>
              </a:pPr>
              <a:t>95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9489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4988" y="655638"/>
            <a:ext cx="8456612" cy="639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638" y="1676400"/>
            <a:ext cx="8081962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2200" dirty="0" smtClean="0"/>
              <a:t>Caveats:</a:t>
            </a:r>
            <a:endParaRPr lang="en-US" sz="2200" dirty="0"/>
          </a:p>
          <a:p>
            <a:pPr lvl="1"/>
            <a:r>
              <a:rPr lang="en-US" dirty="0" smtClean="0"/>
              <a:t>Use of sourcing rules and assignment sets can be confusing</a:t>
            </a:r>
            <a:endParaRPr lang="en-US" dirty="0"/>
          </a:p>
          <a:p>
            <a:pPr lvl="1"/>
            <a:r>
              <a:rPr lang="en-US" dirty="0" smtClean="0"/>
              <a:t>Supply </a:t>
            </a:r>
            <a:r>
              <a:rPr lang="en-US" dirty="0"/>
              <a:t>Chain Cost Rollup does not keep sub-element </a:t>
            </a:r>
            <a:r>
              <a:rPr lang="en-US" dirty="0" smtClean="0"/>
              <a:t>details across organizations</a:t>
            </a:r>
          </a:p>
          <a:p>
            <a:pPr lvl="1"/>
            <a:r>
              <a:rPr lang="en-US" dirty="0" smtClean="0"/>
              <a:t>Oracle Forms and Reports do not show the item’s status (Active vs. Inactive)</a:t>
            </a:r>
          </a:p>
          <a:p>
            <a:pPr lvl="1"/>
            <a:r>
              <a:rPr lang="en-US" dirty="0" smtClean="0"/>
              <a:t>Need Custom Cost Reports for better visibility</a:t>
            </a:r>
          </a:p>
          <a:p>
            <a:pPr lvl="1"/>
            <a:endParaRPr lang="en-US" sz="2200" dirty="0"/>
          </a:p>
          <a:p>
            <a:r>
              <a:rPr lang="en-US" sz="2200" dirty="0" smtClean="0"/>
              <a:t>Plan Sufficient Review </a:t>
            </a:r>
            <a:r>
              <a:rPr lang="en-US" sz="2200" dirty="0"/>
              <a:t>T</a:t>
            </a:r>
            <a:r>
              <a:rPr lang="en-US" sz="2200" dirty="0" smtClean="0"/>
              <a:t>ime to Catch Errors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Slide </a:t>
            </a:r>
            <a:fld id="{17307293-FEB3-4685-A671-50450E5BB1E7}" type="slidenum">
              <a:rPr lang="en-US" b="1" smtClean="0"/>
              <a:pPr>
                <a:defRPr/>
              </a:pPr>
              <a:t>96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4292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Slide </a:t>
            </a:r>
            <a:fld id="{A53FD3C3-21FE-482D-BE0D-65A34AD5790E}" type="slidenum">
              <a:rPr lang="en-US" b="1"/>
              <a:pPr>
                <a:defRPr/>
              </a:pPr>
              <a:t>97</a:t>
            </a:fld>
            <a:endParaRPr lang="en-US" b="1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ouglas Volz Consulting">
  <a:themeElements>
    <a:clrScheme name="1_Douglas Volz Consulting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ouglas Volz Consulting">
      <a:majorFont>
        <a:latin typeface="Georgi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ouglas Volz Consult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uglas Volz Consult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uglas Volz Consult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uglas Volz Consult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uglas Volz Consult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uglas Volz Consult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uglas Volz Consult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uglas Volz Consult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uglas Volz Consult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uglas Volz Consult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uglas Volz Consult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uglas Volz Consult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5027</TotalTime>
  <Words>3134</Words>
  <Application>Microsoft Office PowerPoint</Application>
  <PresentationFormat>On-screen Show (4:3)</PresentationFormat>
  <Paragraphs>561</Paragraphs>
  <Slides>97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3" baseType="lpstr">
      <vt:lpstr>Arial</vt:lpstr>
      <vt:lpstr>Georgia</vt:lpstr>
      <vt:lpstr>Times New Roman</vt:lpstr>
      <vt:lpstr>Wingdings</vt:lpstr>
      <vt:lpstr>1_Douglas Volz Consulting</vt:lpstr>
      <vt:lpstr>Visio</vt:lpstr>
      <vt:lpstr>PowerPoint Presentation</vt:lpstr>
      <vt:lpstr>Learning Points</vt:lpstr>
      <vt:lpstr>Agenda</vt:lpstr>
      <vt:lpstr>Item Costing Setup Overview</vt:lpstr>
      <vt:lpstr>Cost Setup - Subelements (Refresher)</vt:lpstr>
      <vt:lpstr>Cost Setup - Subelements (Refresher)</vt:lpstr>
      <vt:lpstr>Subelements (Continued)</vt:lpstr>
      <vt:lpstr>BOM Parameters (BOM Responsibility)</vt:lpstr>
      <vt:lpstr>Define Departments (BOM Responsibility)</vt:lpstr>
      <vt:lpstr>Assign Resources to Departments (BOM Responsibility)</vt:lpstr>
      <vt:lpstr>Define Departments (BOM Responsibility)</vt:lpstr>
      <vt:lpstr>Assign Dept Ovhd Rates (BOM or Cost Responsibility)</vt:lpstr>
      <vt:lpstr>Assign Overheads to Resources (Cost Responsibility)</vt:lpstr>
      <vt:lpstr>Define Routings (BOM Responsibility)</vt:lpstr>
      <vt:lpstr>Define Routings (BOM Responsibility)</vt:lpstr>
      <vt:lpstr>Define Bills of Material (BOM Responsibility)</vt:lpstr>
      <vt:lpstr>Cost Rollup Three-Way Association</vt:lpstr>
      <vt:lpstr>Cost Rollup – Overall Process</vt:lpstr>
      <vt:lpstr>Supply Chain Cost Rollup</vt:lpstr>
      <vt:lpstr>Supply Chain Cost Rollup (continued)</vt:lpstr>
      <vt:lpstr>Supply Chain Cost Rollup (continued)</vt:lpstr>
      <vt:lpstr>Sourcing Rules – Cost Rollup Across Orgs</vt:lpstr>
      <vt:lpstr>Sourcing Rule Assignments - Cost Rollup Across Orgs</vt:lpstr>
      <vt:lpstr>Sample Custom Sourcing Rule Report</vt:lpstr>
      <vt:lpstr>Sourcing Rules – Structural Relationships</vt:lpstr>
      <vt:lpstr>Make / Buy vs. Based on Rollup Controls</vt:lpstr>
      <vt:lpstr>Make / Buy vs. Based on Rollup Controls</vt:lpstr>
      <vt:lpstr>Supply Chain Cost Rollup – No Assignment  Sets</vt:lpstr>
      <vt:lpstr>Cost Rollup Bill – Rework Bill</vt:lpstr>
      <vt:lpstr>Cost Rollup Bill – With Component Yield </vt:lpstr>
      <vt:lpstr>Cost Rollup Routing – No Assignment Sets</vt:lpstr>
      <vt:lpstr>Cost Rollup Routing – No Assignment Sets</vt:lpstr>
      <vt:lpstr>Supply Chain Cost Rollup – No Assignment  Sets</vt:lpstr>
      <vt:lpstr>Cost Rollup Choices</vt:lpstr>
      <vt:lpstr>Cost Rollup Parameters – Within the Org</vt:lpstr>
      <vt:lpstr>Cost Rollup Concurrent Submission</vt:lpstr>
      <vt:lpstr>Indented Bill of Material Cost Report </vt:lpstr>
      <vt:lpstr>Indented Bill of Material Cost Report - Parameters </vt:lpstr>
      <vt:lpstr>Indented BOM Cost Report – Item Information</vt:lpstr>
      <vt:lpstr>Indented BOM Cost Report – Report Profile</vt:lpstr>
      <vt:lpstr>Indented BOM Cost Report – Resource Info.</vt:lpstr>
      <vt:lpstr>Indented BOM Cost Report – Resource Info.</vt:lpstr>
      <vt:lpstr>Indented BOM Cost Report – Overhead Info.</vt:lpstr>
      <vt:lpstr>Indented Bill of Material Cost Report - Summary</vt:lpstr>
      <vt:lpstr>Cost Rollup – Item Cost Inquiry</vt:lpstr>
      <vt:lpstr>Item Cost Summary – Make Item</vt:lpstr>
      <vt:lpstr>Item Cost Details – Make Item</vt:lpstr>
      <vt:lpstr>Can’t Directly Edit Rolled Up Costs</vt:lpstr>
      <vt:lpstr>Cost Details for Make Items</vt:lpstr>
      <vt:lpstr>Cost Views for Make Item</vt:lpstr>
      <vt:lpstr>Element by Sub-Element Cost View</vt:lpstr>
      <vt:lpstr>Item Cost Details – Make Item</vt:lpstr>
      <vt:lpstr>Supply Chain Cost Rollup – With Assignment  Sets</vt:lpstr>
      <vt:lpstr>Supply Chain Cost Rollup – With Assignment  Set</vt:lpstr>
      <vt:lpstr>Cost Rollup Parameters – Across Supply Chain</vt:lpstr>
      <vt:lpstr>Indented Bill of Material Cost Report </vt:lpstr>
      <vt:lpstr>Indented BOM Cost Report – What Happened?</vt:lpstr>
      <vt:lpstr>Cost Rollup – Item Cost Inquiry w/Assignment Set</vt:lpstr>
      <vt:lpstr>Item Cost Summary – Make Item</vt:lpstr>
      <vt:lpstr>Item Cost Summary – Make Item</vt:lpstr>
      <vt:lpstr>Cost Details for Make Items</vt:lpstr>
      <vt:lpstr>Cost Views for Make Item</vt:lpstr>
      <vt:lpstr>Element by Sub-Element Cost View</vt:lpstr>
      <vt:lpstr>Item Cost Details – Make Item</vt:lpstr>
      <vt:lpstr>Indented Bill of Material Cost View</vt:lpstr>
      <vt:lpstr>Indented Bill of Material Cost View</vt:lpstr>
      <vt:lpstr>Cost Rollup Reports</vt:lpstr>
      <vt:lpstr>Cost Type Comparison Report</vt:lpstr>
      <vt:lpstr>Cost Type Comparison Report</vt:lpstr>
      <vt:lpstr>Cost Type Comparison Report</vt:lpstr>
      <vt:lpstr>Detailed Item Cost Report</vt:lpstr>
      <vt:lpstr>Detailed Item Cost Report</vt:lpstr>
      <vt:lpstr>Elemental Item Cost Report</vt:lpstr>
      <vt:lpstr>Elemental Item Cost Report</vt:lpstr>
      <vt:lpstr>Item Cost Reports</vt:lpstr>
      <vt:lpstr>Item Cost Reports</vt:lpstr>
      <vt:lpstr>Item Cost Reports</vt:lpstr>
      <vt:lpstr>Supply Chain Indented Bill of Material Cost Report</vt:lpstr>
      <vt:lpstr>Supply Chain Indented Bill of Material Cost Report</vt:lpstr>
      <vt:lpstr>Supply Chain Consolidated Indented Bill of Material Cost Report</vt:lpstr>
      <vt:lpstr>Supply Chain Consolidated Indented Bill of Material Cost Report</vt:lpstr>
      <vt:lpstr>R11i/12 Item Status Controls</vt:lpstr>
      <vt:lpstr>R12 Item Status Controls</vt:lpstr>
      <vt:lpstr>Item Status Control Enhancements to Consider</vt:lpstr>
      <vt:lpstr>Enhancements to Consider</vt:lpstr>
      <vt:lpstr>Cost Rollup Error Checking Reports ─ Costing Vs. Planning Items Controls Report </vt:lpstr>
      <vt:lpstr>Cost Rollup Error Checking Reports ─ Costing Vs. Planning Items Controls Report </vt:lpstr>
      <vt:lpstr>Example from Emerson Power (continued)</vt:lpstr>
      <vt:lpstr>Example from Emerson Power:    Sample Output Report</vt:lpstr>
      <vt:lpstr>Enhancement:  Better Access to MRP Audits</vt:lpstr>
      <vt:lpstr>Enhancement:  Better Access to MRP Audits</vt:lpstr>
      <vt:lpstr>Enhancement:  Better Access to MRP Audits</vt:lpstr>
      <vt:lpstr>Enhancements to Consider</vt:lpstr>
      <vt:lpstr>Cost Rollup Reports ─ Zero Item  Costs Report</vt:lpstr>
      <vt:lpstr>Summary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Volz</dc:creator>
  <cp:lastModifiedBy>Douglas Volz</cp:lastModifiedBy>
  <cp:revision>393</cp:revision>
  <cp:lastPrinted>2012-02-01T19:06:01Z</cp:lastPrinted>
  <dcterms:created xsi:type="dcterms:W3CDTF">2009-11-10T23:25:37Z</dcterms:created>
  <dcterms:modified xsi:type="dcterms:W3CDTF">2016-01-01T18:40:04Z</dcterms:modified>
</cp:coreProperties>
</file>